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5143500" cx="9144000"/>
  <p:notesSz cx="6858000" cy="9144000"/>
  <p:embeddedFontLst>
    <p:embeddedFont>
      <p:font typeface="Roboto Medium"/>
      <p:regular r:id="rId56"/>
      <p:bold r:id="rId57"/>
      <p:italic r:id="rId58"/>
      <p:boldItalic r:id="rId59"/>
    </p:embeddedFont>
    <p:embeddedFont>
      <p:font typeface="Roboto"/>
      <p:regular r:id="rId60"/>
      <p:bold r:id="rId61"/>
      <p:italic r:id="rId62"/>
      <p:boldItalic r:id="rId63"/>
    </p:embeddedFont>
    <p:embeddedFont>
      <p:font typeface="Inconsolata"/>
      <p:regular r:id="rId64"/>
      <p:bold r:id="rId65"/>
    </p:embeddedFont>
    <p:embeddedFont>
      <p:font typeface="Roboto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6.xml"/><Relationship Id="rId64" Type="http://schemas.openxmlformats.org/officeDocument/2006/relationships/font" Target="fonts/Inconsolata-regular.fntdata"/><Relationship Id="rId63" Type="http://schemas.openxmlformats.org/officeDocument/2006/relationships/font" Target="fonts/Roboto-boldItalic.fntdata"/><Relationship Id="rId22" Type="http://schemas.openxmlformats.org/officeDocument/2006/relationships/slide" Target="slides/slide18.xml"/><Relationship Id="rId66" Type="http://schemas.openxmlformats.org/officeDocument/2006/relationships/font" Target="fonts/RobotoLight-regular.fntdata"/><Relationship Id="rId21" Type="http://schemas.openxmlformats.org/officeDocument/2006/relationships/slide" Target="slides/slide17.xml"/><Relationship Id="rId65" Type="http://schemas.openxmlformats.org/officeDocument/2006/relationships/font" Target="fonts/Inconsolata-bold.fntdata"/><Relationship Id="rId24" Type="http://schemas.openxmlformats.org/officeDocument/2006/relationships/slide" Target="slides/slide20.xml"/><Relationship Id="rId68" Type="http://schemas.openxmlformats.org/officeDocument/2006/relationships/font" Target="fonts/RobotoLight-italic.fntdata"/><Relationship Id="rId23" Type="http://schemas.openxmlformats.org/officeDocument/2006/relationships/slide" Target="slides/slide19.xml"/><Relationship Id="rId67" Type="http://schemas.openxmlformats.org/officeDocument/2006/relationships/font" Target="fonts/RobotoLight-bold.fntdata"/><Relationship Id="rId60" Type="http://schemas.openxmlformats.org/officeDocument/2006/relationships/font" Target="fonts/Roboto-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Light-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obotoMedium-bold.fntdata"/><Relationship Id="rId12" Type="http://schemas.openxmlformats.org/officeDocument/2006/relationships/slide" Target="slides/slide8.xml"/><Relationship Id="rId56" Type="http://schemas.openxmlformats.org/officeDocument/2006/relationships/font" Target="fonts/RobotoMedium-regular.fntdata"/><Relationship Id="rId15" Type="http://schemas.openxmlformats.org/officeDocument/2006/relationships/slide" Target="slides/slide11.xml"/><Relationship Id="rId59" Type="http://schemas.openxmlformats.org/officeDocument/2006/relationships/font" Target="fonts/RobotoMedium-boldItalic.fntdata"/><Relationship Id="rId14" Type="http://schemas.openxmlformats.org/officeDocument/2006/relationships/slide" Target="slides/slide10.xml"/><Relationship Id="rId58" Type="http://schemas.openxmlformats.org/officeDocument/2006/relationships/font" Target="fonts/RobotoMedium-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ull_Tilt!_Pinball#Discontinuat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ast_inverse_square_roo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dustrialempathy.com/posts/design-docs-at-googl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95eb66b0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95eb66b0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t/>
            </a:r>
            <a:endParaRPr sz="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e40499bb2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e40499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Full Tilt! Pinball - Wikipedia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d08577524_0_9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d0857752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d1d5079b6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d1d5079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d1d5079b6_0_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d1d5079b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e43f7d8be_1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e43f7d8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d1d5079b6_0_5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d1d5079b6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d1d5079b6_0_5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d1d5079b6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d1d5079b6_0_5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d1d5079b6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d1d5079b6_0_56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d1d5079b6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d1d5079b6_0_5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d1d5079b6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how to have static generic types java.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88731096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88731096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d1d5079b6_0_5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d1d5079b6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how to print arrays in java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d1d5079b6_0_5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d1d5079b6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d1d5079b6_0_5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d1d5079b6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907f42248_0_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907f4224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e40499bb2_0_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e40499b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Fast inverse square root - Wikipedia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1999 people were making this game called Quake III which was a 3D arena game. Look at how the guy is </a:t>
            </a:r>
            <a:r>
              <a:rPr lang="en"/>
              <a:t>looking at himself in the mirror! </a:t>
            </a:r>
            <a:r>
              <a:rPr lang="en"/>
              <a:t>This involved lots of lighting calculations, which require this operation a TON to normalize vectors.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going to go into the weeds of this here, you can Google it if you want. Also, this was written in C. You don’t have to worry too much about what this code is doing (granted I can’t even tell you what it’s doing) but you’ll learn a bit more about this notation in 61C if you decide to take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TLDR, this code is SUPER fast/efficient and was actually used in production. When they released the source code, people were like what the hell does any of this mean? Everyone wanted to learn how this code worked and how to </a:t>
            </a:r>
            <a:r>
              <a:rPr lang="en"/>
              <a:t>incorporate and build off of it </a:t>
            </a:r>
            <a:r>
              <a:rPr lang="en"/>
              <a:t>because of how fast it was.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Hopefully your comments look better than this, and magic numbers are bad. Only in 2018 (20 years later) was a mathematical analysis found for why this number is what it 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d1d5079b6_0_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d1d5079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d1d5079b6_0_50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d1d5079b6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d19b78424_0_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d19b7842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e45adc3db_1_2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e45adc3db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e45adc3db_1_2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e45adc3db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d19b78424_0_1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d19b7842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5e5fe0ff11_1_64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5e5fe0ff11_1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e5fe0ff11_1_6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e5fe0ff11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d1d5079b6_0_1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d1d5079b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d1d5079b6_0_1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d1d5079b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d1d5079b6_0_15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d1d5079b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#tbt to when justin and i were both 61b students LOL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5e1df33c6a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5e1df33c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d19b78424_0_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d19b7842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887310965_0_2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c88731096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887310965_0_3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c88731096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887310965_0_4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c8873109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f155b838b_0_21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f155b838b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887310965_0_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88731096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c887310965_0_5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c88731096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887310965_1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c88731096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c887310965_1_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c88731096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c887310965_0_6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c88731096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c887310965_1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c8873109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887310965_1_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c88731096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best intentions in your teammate!!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887310965_0_7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c88731096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c887310965_0_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c88731096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c887310965_0_5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c88731096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887310965_0_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8873109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887310965_0_8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c88731096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5d19b78424_0_9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5d19b7842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887310965_1_3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88731096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 to this great article: </a:t>
            </a:r>
            <a:r>
              <a:rPr lang="en" u="sng">
                <a:solidFill>
                  <a:schemeClr val="hlink"/>
                </a:solidFill>
                <a:hlinkClick r:id="rId2"/>
              </a:rPr>
              <a:t>https://www.industrialempathy.com/posts/design-docs-at-google/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95eb66b0d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95eb66b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887310965_1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88731096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d19b78424_0_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d19b7842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2" name="Google Shape;12;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1"/>
          <p:cNvSpPr txBox="1"/>
          <p:nvPr>
            <p:ph idx="1"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8" name="Google Shape;7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1"/>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
        <p:nvSpPr>
          <p:cNvPr id="80" name="Google Shape;80;p11"/>
          <p:cNvSpPr txBox="1"/>
          <p:nvPr>
            <p:ph idx="2" type="body"/>
          </p:nvPr>
        </p:nvSpPr>
        <p:spPr>
          <a:xfrm>
            <a:off x="9543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2"/>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88" name="Shape 88"/>
        <p:cNvGrpSpPr/>
        <p:nvPr/>
      </p:nvGrpSpPr>
      <p:grpSpPr>
        <a:xfrm>
          <a:off x="0" y="0"/>
          <a:ext cx="0" cy="0"/>
          <a:chOff x="0" y="0"/>
          <a:chExt cx="0" cy="0"/>
        </a:xfrm>
      </p:grpSpPr>
      <p:sp>
        <p:nvSpPr>
          <p:cNvPr id="89" name="Google Shape;89;p1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92" name="Google Shape;9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4"/>
          <p:cNvSpPr txBox="1"/>
          <p:nvPr>
            <p:ph idx="2"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5"/>
          <p:cNvSpPr txBox="1"/>
          <p:nvPr>
            <p:ph type="title"/>
          </p:nvPr>
        </p:nvSpPr>
        <p:spPr>
          <a:xfrm>
            <a:off x="95425" y="4382350"/>
            <a:ext cx="8425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97" name="Google Shape;97;p15"/>
          <p:cNvCxnSpPr/>
          <p:nvPr/>
        </p:nvCxnSpPr>
        <p:spPr>
          <a:xfrm>
            <a:off x="168250" y="4288400"/>
            <a:ext cx="87570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02" name="Shape 102"/>
        <p:cNvGrpSpPr/>
        <p:nvPr/>
      </p:nvGrpSpPr>
      <p:grpSpPr>
        <a:xfrm>
          <a:off x="0" y="0"/>
          <a:ext cx="0" cy="0"/>
          <a:chOff x="0" y="0"/>
          <a:chExt cx="0" cy="0"/>
        </a:xfrm>
      </p:grpSpPr>
      <p:sp>
        <p:nvSpPr>
          <p:cNvPr id="103" name="Google Shape;103;p18"/>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pic>
        <p:nvPicPr>
          <p:cNvPr id="106" name="Google Shape;106;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7" name="Google Shape;107;p1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cxnSp>
        <p:nvCxnSpPr>
          <p:cNvPr id="108" name="Google Shape;108;p18"/>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109" name="Google Shape;109;p1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Clr>
                <a:schemeClr val="lt1"/>
              </a:buClr>
              <a:buSzPts val="18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10" name="Shape 110"/>
        <p:cNvGrpSpPr/>
        <p:nvPr/>
      </p:nvGrpSpPr>
      <p:grpSpPr>
        <a:xfrm>
          <a:off x="0" y="0"/>
          <a:ext cx="0" cy="0"/>
          <a:chOff x="0" y="0"/>
          <a:chExt cx="0" cy="0"/>
        </a:xfrm>
      </p:grpSpPr>
      <p:sp>
        <p:nvSpPr>
          <p:cNvPr id="111" name="Google Shape;111;p1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14" name="Google Shape;114;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16" name="Shape 116"/>
        <p:cNvGrpSpPr/>
        <p:nvPr/>
      </p:nvGrpSpPr>
      <p:grpSpPr>
        <a:xfrm>
          <a:off x="0" y="0"/>
          <a:ext cx="0" cy="0"/>
          <a:chOff x="0" y="0"/>
          <a:chExt cx="0" cy="0"/>
        </a:xfrm>
      </p:grpSpPr>
      <p:sp>
        <p:nvSpPr>
          <p:cNvPr id="117" name="Google Shape;117;p20"/>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0" name="Google Shape;120;p20"/>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1" name="Google Shape;121;p20"/>
          <p:cNvSpPr txBox="1"/>
          <p:nvPr>
            <p:ph type="title"/>
          </p:nvPr>
        </p:nvSpPr>
        <p:spPr>
          <a:xfrm>
            <a:off x="48829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23" name="Shape 123"/>
        <p:cNvGrpSpPr/>
        <p:nvPr/>
      </p:nvGrpSpPr>
      <p:grpSpPr>
        <a:xfrm>
          <a:off x="0" y="0"/>
          <a:ext cx="0" cy="0"/>
          <a:chOff x="0" y="0"/>
          <a:chExt cx="0" cy="0"/>
        </a:xfrm>
      </p:grpSpPr>
      <p:sp>
        <p:nvSpPr>
          <p:cNvPr id="124" name="Google Shape;124;p21"/>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7" name="Google Shape;127;p21"/>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8" name="Google Shape;128;p21"/>
          <p:cNvSpPr txBox="1"/>
          <p:nvPr>
            <p:ph idx="3"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29" name="Google Shape;129;p21"/>
          <p:cNvSpPr txBox="1"/>
          <p:nvPr>
            <p:ph type="title"/>
          </p:nvPr>
        </p:nvSpPr>
        <p:spPr>
          <a:xfrm>
            <a:off x="208450" y="3418425"/>
            <a:ext cx="395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pic>
        <p:nvPicPr>
          <p:cNvPr id="130" name="Google Shape;130;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34" name="Shape 134"/>
        <p:cNvGrpSpPr/>
        <p:nvPr/>
      </p:nvGrpSpPr>
      <p:grpSpPr>
        <a:xfrm>
          <a:off x="0" y="0"/>
          <a:ext cx="0" cy="0"/>
          <a:chOff x="0" y="0"/>
          <a:chExt cx="0" cy="0"/>
        </a:xfrm>
      </p:grpSpPr>
      <p:sp>
        <p:nvSpPr>
          <p:cNvPr id="135" name="Google Shape;135;p23"/>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3"/>
          <p:cNvSpPr txBox="1"/>
          <p:nvPr>
            <p:ph idx="1" type="body"/>
          </p:nvPr>
        </p:nvSpPr>
        <p:spPr>
          <a:xfrm>
            <a:off x="3117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8" name="Google Shape;138;p23"/>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9" name="Google Shape;139;p23"/>
          <p:cNvSpPr txBox="1"/>
          <p:nvPr>
            <p:ph type="title"/>
          </p:nvPr>
        </p:nvSpPr>
        <p:spPr>
          <a:xfrm>
            <a:off x="3117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4"/>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23" name="Shape 23"/>
        <p:cNvGrpSpPr/>
        <p:nvPr/>
      </p:nvGrpSpPr>
      <p:grpSpPr>
        <a:xfrm>
          <a:off x="0" y="0"/>
          <a:ext cx="0" cy="0"/>
          <a:chOff x="0" y="0"/>
          <a:chExt cx="0" cy="0"/>
        </a:xfrm>
      </p:grpSpPr>
      <p:sp>
        <p:nvSpPr>
          <p:cNvPr id="24" name="Google Shape;24;p5"/>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indent="-342900" lvl="1" marL="914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indent="-342900" lvl="2" marL="1371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indent="-342900" lvl="3" marL="1828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indent="-342900" lvl="4" marL="22860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indent="-342900" lvl="5" marL="2743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indent="-342900" lvl="6" marL="3200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indent="-342900" lvl="7" marL="3657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indent="-342900" lvl="8" marL="4114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p:txBody>
      </p:sp>
      <p:pic>
        <p:nvPicPr>
          <p:cNvPr id="27" name="Google Shape;27;p5"/>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28" name="Google Shape;28;p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9" name="Google Shape;29;p5"/>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30" name="Google Shape;30;p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SzPts val="18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31" name="Shape 31"/>
        <p:cNvGrpSpPr/>
        <p:nvPr/>
      </p:nvGrpSpPr>
      <p:grpSpPr>
        <a:xfrm>
          <a:off x="0" y="0"/>
          <a:ext cx="0" cy="0"/>
          <a:chOff x="0" y="0"/>
          <a:chExt cx="0" cy="0"/>
        </a:xfrm>
      </p:grpSpPr>
      <p:sp>
        <p:nvSpPr>
          <p:cNvPr id="32" name="Google Shape;32;p6"/>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 type="subTitle"/>
          </p:nvPr>
        </p:nvSpPr>
        <p:spPr>
          <a:xfrm>
            <a:off x="4835400" y="4198275"/>
            <a:ext cx="4045200" cy="465000"/>
          </a:xfrm>
          <a:prstGeom prst="rect">
            <a:avLst/>
          </a:prstGeom>
        </p:spPr>
        <p:txBody>
          <a:bodyPr anchorCtr="0" anchor="t" bIns="91425" lIns="91425" spcFirstLastPara="1" rIns="91425" wrap="square" tIns="91425">
            <a:noAutofit/>
          </a:bodyPr>
          <a:lstStyle>
            <a:lvl1pPr lvl="0" rtl="0" algn="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36" name="Google Shape;36;p6"/>
          <p:cNvSpPr txBox="1"/>
          <p:nvPr>
            <p:ph idx="2" type="body"/>
          </p:nvPr>
        </p:nvSpPr>
        <p:spPr>
          <a:xfrm>
            <a:off x="95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37" name="Google Shape;37;p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8" name="Google Shape;38;p6"/>
          <p:cNvCxnSpPr/>
          <p:nvPr/>
        </p:nvCxnSpPr>
        <p:spPr>
          <a:xfrm>
            <a:off x="95431" y="402210"/>
            <a:ext cx="43521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39" name="Shape 39"/>
        <p:cNvGrpSpPr/>
        <p:nvPr/>
      </p:nvGrpSpPr>
      <p:grpSpPr>
        <a:xfrm>
          <a:off x="0" y="0"/>
          <a:ext cx="0" cy="0"/>
          <a:chOff x="0" y="0"/>
          <a:chExt cx="0" cy="0"/>
        </a:xfrm>
      </p:grpSpPr>
      <p:sp>
        <p:nvSpPr>
          <p:cNvPr id="40" name="Google Shape;40;p7"/>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idx="1"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2" name="Google Shape;42;p7"/>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43" name="Google Shape;43;p7"/>
          <p:cNvSpPr txBox="1"/>
          <p:nvPr>
            <p:ph idx="2" type="body"/>
          </p:nvPr>
        </p:nvSpPr>
        <p:spPr>
          <a:xfrm>
            <a:off x="4667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44" name="Google Shape;44;p7"/>
          <p:cNvSpPr txBox="1"/>
          <p:nvPr>
            <p:ph type="title"/>
          </p:nvPr>
        </p:nvSpPr>
        <p:spPr>
          <a:xfrm>
            <a:off x="4572000" y="0"/>
            <a:ext cx="4572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5" name="Google Shape;45;p7"/>
          <p:cNvCxnSpPr/>
          <p:nvPr/>
        </p:nvCxnSpPr>
        <p:spPr>
          <a:xfrm>
            <a:off x="4667431" y="402210"/>
            <a:ext cx="4352100" cy="0"/>
          </a:xfrm>
          <a:prstGeom prst="straightConnector1">
            <a:avLst/>
          </a:prstGeom>
          <a:noFill/>
          <a:ln cap="flat" cmpd="sng" w="19050">
            <a:solidFill>
              <a:srgbClr val="BF9000"/>
            </a:solidFill>
            <a:prstDash val="solid"/>
            <a:round/>
            <a:headEnd len="med" w="med" type="none"/>
            <a:tailEnd len="med" w="med" type="none"/>
          </a:ln>
        </p:spPr>
      </p:cxnSp>
      <p:pic>
        <p:nvPicPr>
          <p:cNvPr id="46" name="Google Shape;46;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7" name="Google Shape;4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48" name="Shape 48"/>
        <p:cNvGrpSpPr/>
        <p:nvPr/>
      </p:nvGrpSpPr>
      <p:grpSpPr>
        <a:xfrm>
          <a:off x="0" y="0"/>
          <a:ext cx="0" cy="0"/>
          <a:chOff x="0" y="0"/>
          <a:chExt cx="0" cy="0"/>
        </a:xfrm>
      </p:grpSpPr>
      <p:sp>
        <p:nvSpPr>
          <p:cNvPr id="49" name="Google Shape;49;p8"/>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51" name="Google Shape;51;p8"/>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2" name="Google Shape;52;p8"/>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3" name="Google Shape;53;p8"/>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54" name="Google Shape;54;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8"/>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a:t>
            </a:r>
            <a:endParaRPr b="1" sz="2500">
              <a:solidFill>
                <a:schemeClr val="accent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57" name="Shape 57"/>
        <p:cNvGrpSpPr/>
        <p:nvPr/>
      </p:nvGrpSpPr>
      <p:grpSpPr>
        <a:xfrm>
          <a:off x="0" y="0"/>
          <a:ext cx="0" cy="0"/>
          <a:chOff x="0" y="0"/>
          <a:chExt cx="0" cy="0"/>
        </a:xfrm>
      </p:grpSpPr>
      <p:sp>
        <p:nvSpPr>
          <p:cNvPr id="58" name="Google Shape;58;p9"/>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0" name="Google Shape;60;p9"/>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Compare</a:t>
            </a:r>
            <a:endParaRPr b="1" sz="2500">
              <a:solidFill>
                <a:schemeClr val="accent3"/>
              </a:solidFill>
              <a:latin typeface="Roboto"/>
              <a:ea typeface="Roboto"/>
              <a:cs typeface="Roboto"/>
              <a:sym typeface="Roboto"/>
            </a:endParaRPr>
          </a:p>
        </p:txBody>
      </p:sp>
      <p:sp>
        <p:nvSpPr>
          <p:cNvPr id="61" name="Google Shape;61;p9"/>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2" name="Google Shape;62;p9"/>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9"/>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64" name="Google Shape;64;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5" name="Google Shape;6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66" name="Shape 66"/>
        <p:cNvGrpSpPr/>
        <p:nvPr/>
      </p:nvGrpSpPr>
      <p:grpSpPr>
        <a:xfrm>
          <a:off x="0" y="0"/>
          <a:ext cx="0" cy="0"/>
          <a:chOff x="0" y="0"/>
          <a:chExt cx="0" cy="0"/>
        </a:xfrm>
      </p:grpSpPr>
      <p:sp>
        <p:nvSpPr>
          <p:cNvPr id="67" name="Google Shape;67;p10"/>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9" name="Google Shape;69;p10"/>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Solution</a:t>
            </a:r>
            <a:endParaRPr b="1" sz="2500">
              <a:solidFill>
                <a:schemeClr val="accent3"/>
              </a:solidFill>
              <a:latin typeface="Roboto"/>
              <a:ea typeface="Roboto"/>
              <a:cs typeface="Roboto"/>
              <a:sym typeface="Roboto"/>
            </a:endParaRPr>
          </a:p>
        </p:txBody>
      </p:sp>
      <p:sp>
        <p:nvSpPr>
          <p:cNvPr id="70" name="Google Shape;70;p10"/>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1" name="Google Shape;71;p10"/>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2" name="Google Shape;72;p10"/>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73" name="Google Shape;73;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4" name="Google Shape;7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2.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8520600" cy="3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42900" lvl="1" marL="914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2pPr>
            <a:lvl3pPr indent="-342900" lvl="2" marL="1371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3pPr>
            <a:lvl4pPr indent="-342900" lvl="3" marL="1828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4983478"/>
            <a:ext cx="457200" cy="1600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presentation/d/15afX6n25MybwUmm58M2xn8KqjQbMYHTQcTJ7u3h_I2M/edit#slide=id.g28d08577524_0_7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oogle.github.io/styleguide/" TargetMode="External"/><Relationship Id="rId4" Type="http://schemas.openxmlformats.org/officeDocument/2006/relationships/hyperlink" Target="https://sp24.datastructur.es/resources/guides/sty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bea.ms/git-commit/" TargetMode="External"/><Relationship Id="rId4" Type="http://schemas.openxmlformats.org/officeDocument/2006/relationships/hyperlink" Target="https://github.com/google/truth/commits/master?after=3841f13a52052c3e54f610ee0b8f9e39ec0d2eb2+104&amp;branch=master&amp;qualified_name=refs%2Fheads%2Fmaster" TargetMode="External"/><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science.sciencemag.org/content/330/6004/686"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science.sciencemag.org/content/330/6004/686" TargetMode="External"/><Relationship Id="rId4" Type="http://schemas.openxmlformats.org/officeDocument/2006/relationships/hyperlink" Target="https://well.blogs.nytimes.com/2013/10/03/well-quiz-the-mind-behind-the-ey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science.sciencemag.org/content/330/6004/686" TargetMode="External"/><Relationship Id="rId4" Type="http://schemas.openxmlformats.org/officeDocument/2006/relationships/hyperlink" Target="https://well.blogs.nytimes.com/2013/10/03/well-quiz-the-mind-behind-the-ey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science.sciencemag.org/content/330/6004/686" TargetMode="External"/><Relationship Id="rId4" Type="http://schemas.openxmlformats.org/officeDocument/2006/relationships/hyperlink" Target="https://well.blogs.nytimes.com/2013/10/03/well-quiz-the-mind-behind-the-ey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dropbox.com/s/mjmmpbzjw7r8izo/Note%20on%20Giving%20and%20Receiving%20Feedback%20in%20Teams.pdf?dl=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3.png"/><Relationship Id="rId4" Type="http://schemas.openxmlformats.org/officeDocument/2006/relationships/hyperlink" Target="https://www.jetbrains.com/code-with-me/" TargetMode="External"/><Relationship Id="rId5" Type="http://schemas.openxmlformats.org/officeDocument/2006/relationships/hyperlink" Target="https://code.visualstudio.com/learn/collaboration/live-shar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chromium.org/developers/design-documents/"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DDFB"/>
        </a:solidFill>
      </p:bgPr>
    </p:bg>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4880330" y="0"/>
            <a:ext cx="4263670" cy="3854351"/>
          </a:xfrm>
          <a:prstGeom prst="rect">
            <a:avLst/>
          </a:prstGeom>
          <a:noFill/>
          <a:ln>
            <a:noFill/>
          </a:ln>
        </p:spPr>
      </p:pic>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4"/>
          <p:cNvSpPr txBox="1"/>
          <p:nvPr/>
        </p:nvSpPr>
        <p:spPr>
          <a:xfrm>
            <a:off x="311700" y="3854350"/>
            <a:ext cx="8520600" cy="658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Roboto Medium"/>
                <a:ea typeface="Roboto Medium"/>
                <a:cs typeface="Roboto Medium"/>
                <a:sym typeface="Roboto Medium"/>
              </a:rPr>
              <a:t>CS61B, Spring 2024</a:t>
            </a:r>
            <a:r>
              <a:rPr lang="en" sz="1600">
                <a:solidFill>
                  <a:srgbClr val="000000"/>
                </a:solidFill>
                <a:latin typeface="Roboto Medium"/>
                <a:ea typeface="Roboto Medium"/>
                <a:cs typeface="Roboto Medium"/>
                <a:sym typeface="Roboto Medium"/>
              </a:rPr>
              <a:t> @ UC Berkeley</a:t>
            </a:r>
            <a:endParaRPr sz="1600">
              <a:latin typeface="Roboto Medium"/>
              <a:ea typeface="Roboto Medium"/>
              <a:cs typeface="Roboto Medium"/>
              <a:sym typeface="Roboto Medium"/>
            </a:endParaRPr>
          </a:p>
        </p:txBody>
      </p:sp>
      <p:sp>
        <p:nvSpPr>
          <p:cNvPr id="147" name="Google Shape;147;p24"/>
          <p:cNvSpPr txBox="1"/>
          <p:nvPr/>
        </p:nvSpPr>
        <p:spPr>
          <a:xfrm>
            <a:off x="311700" y="1658975"/>
            <a:ext cx="87096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0B5394"/>
                </a:solidFill>
                <a:latin typeface="Roboto Medium"/>
                <a:ea typeface="Roboto Medium"/>
                <a:cs typeface="Roboto Medium"/>
                <a:sym typeface="Roboto Medium"/>
              </a:rPr>
              <a:t>Software Engineering II</a:t>
            </a:r>
            <a:endParaRPr sz="3600">
              <a:solidFill>
                <a:srgbClr val="0B5394"/>
              </a:solidFill>
              <a:latin typeface="Roboto Medium"/>
              <a:ea typeface="Roboto Medium"/>
              <a:cs typeface="Roboto Medium"/>
              <a:sym typeface="Roboto Medium"/>
            </a:endParaRPr>
          </a:p>
        </p:txBody>
      </p:sp>
      <p:sp>
        <p:nvSpPr>
          <p:cNvPr id="148" name="Google Shape;148;p24"/>
          <p:cNvSpPr txBox="1"/>
          <p:nvPr/>
        </p:nvSpPr>
        <p:spPr>
          <a:xfrm>
            <a:off x="345775" y="2740300"/>
            <a:ext cx="2762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Roboto Medium"/>
                <a:ea typeface="Roboto Medium"/>
                <a:cs typeface="Roboto Medium"/>
                <a:sym typeface="Roboto Medium"/>
              </a:rPr>
              <a:t>Lecture 31</a:t>
            </a:r>
            <a:endParaRPr sz="1200">
              <a:solidFill>
                <a:srgbClr val="BF9000"/>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Cares?</a:t>
            </a:r>
            <a:endParaRPr/>
          </a:p>
        </p:txBody>
      </p:sp>
      <p:sp>
        <p:nvSpPr>
          <p:cNvPr id="213" name="Google Shape;213;p33"/>
          <p:cNvSpPr txBox="1"/>
          <p:nvPr/>
        </p:nvSpPr>
        <p:spPr>
          <a:xfrm>
            <a:off x="0" y="0"/>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5394"/>
                </a:solidFill>
                <a:latin typeface="Roboto Medium"/>
                <a:ea typeface="Roboto Medium"/>
                <a:cs typeface="Roboto Medium"/>
                <a:sym typeface="Roboto Medium"/>
              </a:rPr>
              <a:t>Who Cares?</a:t>
            </a:r>
            <a:endParaRPr sz="1600">
              <a:solidFill>
                <a:srgbClr val="0B5394"/>
              </a:solidFill>
              <a:latin typeface="Roboto Medium"/>
              <a:ea typeface="Roboto Medium"/>
              <a:cs typeface="Roboto Medium"/>
              <a:sym typeface="Roboto Medium"/>
            </a:endParaRPr>
          </a:p>
        </p:txBody>
      </p:sp>
      <p:sp>
        <p:nvSpPr>
          <p:cNvPr id="214" name="Google Shape;214;p33"/>
          <p:cNvSpPr txBox="1"/>
          <p:nvPr/>
        </p:nvSpPr>
        <p:spPr>
          <a:xfrm>
            <a:off x="311700" y="4153400"/>
            <a:ext cx="8520600" cy="4866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You probably don’t want your work to end up like Space Cadet Pinball </a:t>
            </a:r>
            <a:endParaRPr sz="1800">
              <a:solidFill>
                <a:srgbClr val="000000"/>
              </a:solidFill>
              <a:latin typeface="Roboto"/>
              <a:ea typeface="Roboto"/>
              <a:cs typeface="Roboto"/>
              <a:sym typeface="Roboto"/>
            </a:endParaRPr>
          </a:p>
        </p:txBody>
      </p:sp>
      <p:pic>
        <p:nvPicPr>
          <p:cNvPr id="215" name="Google Shape;215;p33"/>
          <p:cNvPicPr preferRelativeResize="0"/>
          <p:nvPr/>
        </p:nvPicPr>
        <p:blipFill rotWithShape="1">
          <a:blip r:embed="rId3">
            <a:alphaModFix/>
          </a:blip>
          <a:srcRect b="0" l="7494" r="6357" t="0"/>
          <a:stretch/>
        </p:blipFill>
        <p:spPr>
          <a:xfrm>
            <a:off x="2040700" y="496775"/>
            <a:ext cx="5062601" cy="3475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idx="1" type="body"/>
          </p:nvPr>
        </p:nvSpPr>
        <p:spPr>
          <a:xfrm>
            <a:off x="107050" y="402200"/>
            <a:ext cx="8884200" cy="4604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Char char="●"/>
            </a:pPr>
            <a:r>
              <a:rPr lang="en"/>
              <a:t>Your work will be available to other people.</a:t>
            </a:r>
            <a:endParaRPr/>
          </a:p>
          <a:p>
            <a:pPr indent="-342900" lvl="1" marL="914400" rtl="0" algn="l">
              <a:lnSpc>
                <a:spcPct val="115000"/>
              </a:lnSpc>
              <a:spcBef>
                <a:spcPts val="0"/>
              </a:spcBef>
              <a:spcAft>
                <a:spcPts val="0"/>
              </a:spcAft>
              <a:buSzPts val="1800"/>
              <a:buChar char="○"/>
            </a:pPr>
            <a:r>
              <a:rPr lang="en"/>
              <a:t>People are going to build off of it, or at lea</a:t>
            </a:r>
            <a:r>
              <a:rPr lang="en"/>
              <a:t>st see it</a:t>
            </a:r>
            <a:r>
              <a:rPr lang="en"/>
              <a:t>.</a:t>
            </a:r>
            <a:endParaRPr/>
          </a:p>
          <a:p>
            <a:pPr indent="-342900" lvl="2" marL="1371600" rtl="0" algn="l">
              <a:lnSpc>
                <a:spcPct val="115000"/>
              </a:lnSpc>
              <a:spcBef>
                <a:spcPts val="0"/>
              </a:spcBef>
              <a:spcAft>
                <a:spcPts val="0"/>
              </a:spcAft>
              <a:buSzPts val="1800"/>
              <a:buChar char="■"/>
            </a:pPr>
            <a:r>
              <a:rPr lang="en"/>
              <a:t>Maybe this is your future self!</a:t>
            </a:r>
            <a:endParaRPr/>
          </a:p>
          <a:p>
            <a:pPr indent="-342900" lvl="1" marL="914400" rtl="0" algn="l">
              <a:lnSpc>
                <a:spcPct val="115000"/>
              </a:lnSpc>
              <a:spcBef>
                <a:spcPts val="0"/>
              </a:spcBef>
              <a:spcAft>
                <a:spcPts val="0"/>
              </a:spcAft>
              <a:buSzPts val="1800"/>
              <a:buChar char="○"/>
            </a:pPr>
            <a:r>
              <a:rPr lang="en"/>
              <a:t>Ideally, it should be flawless and well-documented.</a:t>
            </a:r>
            <a:endParaRPr/>
          </a:p>
          <a:p>
            <a:pPr indent="-342900" lvl="0" marL="457200" rtl="0" algn="l">
              <a:lnSpc>
                <a:spcPct val="115000"/>
              </a:lnSpc>
              <a:spcBef>
                <a:spcPts val="0"/>
              </a:spcBef>
              <a:spcAft>
                <a:spcPts val="0"/>
              </a:spcAft>
              <a:buSzPts val="1800"/>
              <a:buChar char="●"/>
            </a:pPr>
            <a:r>
              <a:rPr lang="en"/>
              <a:t>Deadlines exist.</a:t>
            </a:r>
            <a:endParaRPr/>
          </a:p>
          <a:p>
            <a:pPr indent="-342900" lvl="1" marL="914400" rtl="0" algn="l">
              <a:lnSpc>
                <a:spcPct val="115000"/>
              </a:lnSpc>
              <a:spcBef>
                <a:spcPts val="0"/>
              </a:spcBef>
              <a:spcAft>
                <a:spcPts val="0"/>
              </a:spcAft>
              <a:buSzPts val="1800"/>
              <a:buChar char="○"/>
            </a:pPr>
            <a:r>
              <a:rPr lang="en"/>
              <a:t>School deadlines, grants, conferences, reviews, etc.</a:t>
            </a:r>
            <a:endParaRPr/>
          </a:p>
          <a:p>
            <a:pPr indent="-342900" lvl="1" marL="914400" rtl="0" algn="l">
              <a:lnSpc>
                <a:spcPct val="115000"/>
              </a:lnSpc>
              <a:spcBef>
                <a:spcPts val="0"/>
              </a:spcBef>
              <a:spcAft>
                <a:spcPts val="0"/>
              </a:spcAft>
              <a:buSzPts val="1800"/>
              <a:buChar char="○"/>
            </a:pPr>
            <a:r>
              <a:rPr lang="en"/>
              <a:t>Prototypical, hastily-written code is inevitable.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There is pressure to achieve both quality </a:t>
            </a:r>
            <a:r>
              <a:rPr i="1" lang="en"/>
              <a:t>and </a:t>
            </a:r>
            <a:r>
              <a:rPr lang="en"/>
              <a:t>quantity.</a:t>
            </a:r>
            <a:endParaRPr/>
          </a:p>
          <a:p>
            <a:pPr indent="0" lvl="0" marL="0" rtl="0" algn="l">
              <a:spcBef>
                <a:spcPts val="600"/>
              </a:spcBef>
              <a:spcAft>
                <a:spcPts val="0"/>
              </a:spcAft>
              <a:buNone/>
            </a:pPr>
            <a:r>
              <a:rPr lang="en"/>
              <a:t>This is inarguably a trade-off—prioritizing one will negatively affect the other.</a:t>
            </a:r>
            <a:endParaRPr/>
          </a:p>
          <a:p>
            <a:pPr indent="0" lvl="0" marL="0" rtl="0" algn="l">
              <a:spcBef>
                <a:spcPts val="600"/>
              </a:spcBef>
              <a:spcAft>
                <a:spcPts val="0"/>
              </a:spcAft>
              <a:buNone/>
            </a:pPr>
            <a:r>
              <a:rPr lang="en"/>
              <a:t>This doesn’t just apply to code—</a:t>
            </a:r>
            <a:r>
              <a:rPr lang="en"/>
              <a:t>it applies to life</a:t>
            </a:r>
            <a:r>
              <a:rPr lang="en"/>
              <a:t>. </a:t>
            </a:r>
            <a:endParaRPr/>
          </a:p>
          <a:p>
            <a:pPr indent="0" lvl="0" marL="0" rtl="0" algn="l">
              <a:spcBef>
                <a:spcPts val="600"/>
              </a:spcBef>
              <a:spcAft>
                <a:spcPts val="0"/>
              </a:spcAft>
              <a:buNone/>
            </a:pPr>
            <a:r>
              <a:rPr lang="en"/>
              <a:t>How do you deal with this? See </a:t>
            </a:r>
            <a:r>
              <a:rPr lang="en" u="sng">
                <a:solidFill>
                  <a:schemeClr val="hlink"/>
                </a:solidFill>
                <a:hlinkClick r:id="rId3"/>
              </a:rPr>
              <a:t>Strategic vs Tactical Programming</a:t>
            </a:r>
            <a:r>
              <a:rPr lang="en"/>
              <a:t> from SWE I.</a:t>
            </a:r>
            <a:endParaRPr/>
          </a:p>
        </p:txBody>
      </p:sp>
      <p:sp>
        <p:nvSpPr>
          <p:cNvPr id="221" name="Google Shape;221;p3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a:t>
            </a:r>
            <a:r>
              <a:rPr lang="en"/>
              <a:t>Debt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Importance</a:t>
            </a:r>
            <a:endParaRPr/>
          </a:p>
        </p:txBody>
      </p:sp>
      <p:sp>
        <p:nvSpPr>
          <p:cNvPr id="227" name="Google Shape;227;p35"/>
          <p:cNvSpPr txBox="1"/>
          <p:nvPr>
            <p:ph idx="1" type="body"/>
          </p:nvPr>
        </p:nvSpPr>
        <p:spPr>
          <a:xfrm>
            <a:off x="107050" y="393600"/>
            <a:ext cx="87567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SzPts val="1800"/>
              <a:buChar char="●"/>
            </a:pPr>
            <a:r>
              <a:rPr lang="en"/>
              <a:t>What is “good code”? Three main goals:</a:t>
            </a:r>
            <a:endParaRPr/>
          </a:p>
          <a:p>
            <a:pPr indent="-342900" lvl="1" marL="914400" rtl="0" algn="l">
              <a:lnSpc>
                <a:spcPct val="150000"/>
              </a:lnSpc>
              <a:spcBef>
                <a:spcPts val="0"/>
              </a:spcBef>
              <a:spcAft>
                <a:spcPts val="0"/>
              </a:spcAft>
              <a:buSzPts val="1800"/>
              <a:buChar char="○"/>
            </a:pPr>
            <a:r>
              <a:rPr lang="en"/>
              <a:t>Readability: The code is easy to read and understand.</a:t>
            </a:r>
            <a:endParaRPr/>
          </a:p>
          <a:p>
            <a:pPr indent="-342900" lvl="1" marL="914400" rtl="0" algn="l">
              <a:lnSpc>
                <a:spcPct val="150000"/>
              </a:lnSpc>
              <a:spcBef>
                <a:spcPts val="0"/>
              </a:spcBef>
              <a:spcAft>
                <a:spcPts val="0"/>
              </a:spcAft>
              <a:buSzPts val="1800"/>
              <a:buChar char="○"/>
            </a:pPr>
            <a:r>
              <a:rPr lang="en"/>
              <a:t>Simplicity: The solution is straightforward, without unnecessary complexity</a:t>
            </a:r>
            <a:endParaRPr/>
          </a:p>
          <a:p>
            <a:pPr indent="-342900" lvl="1" marL="914400" rtl="0" algn="l">
              <a:lnSpc>
                <a:spcPct val="150000"/>
              </a:lnSpc>
              <a:spcBef>
                <a:spcPts val="0"/>
              </a:spcBef>
              <a:spcAft>
                <a:spcPts val="0"/>
              </a:spcAft>
              <a:buSzPts val="1800"/>
              <a:buChar char="○"/>
            </a:pPr>
            <a:r>
              <a:rPr lang="en"/>
              <a:t>Testability: The code is easy to test and debug.</a:t>
            </a:r>
            <a:endParaRPr/>
          </a:p>
          <a:p>
            <a:pPr indent="-342900" lvl="0" marL="457200" rtl="0" algn="l">
              <a:lnSpc>
                <a:spcPct val="150000"/>
              </a:lnSpc>
              <a:spcBef>
                <a:spcPts val="0"/>
              </a:spcBef>
              <a:spcAft>
                <a:spcPts val="0"/>
              </a:spcAft>
              <a:buSzPts val="1800"/>
              <a:buChar char="●"/>
            </a:pPr>
            <a:r>
              <a:rPr lang="en"/>
              <a:t>Why is good code important?</a:t>
            </a:r>
            <a:endParaRPr/>
          </a:p>
          <a:p>
            <a:pPr indent="-342900" lvl="1" marL="914400" rtl="0" algn="l">
              <a:lnSpc>
                <a:spcPct val="150000"/>
              </a:lnSpc>
              <a:spcBef>
                <a:spcPts val="0"/>
              </a:spcBef>
              <a:spcAft>
                <a:spcPts val="0"/>
              </a:spcAft>
              <a:buSzPts val="1800"/>
              <a:buChar char="○"/>
            </a:pPr>
            <a:r>
              <a:rPr lang="en"/>
              <a:t>Facilitates easier maintenance and debugging</a:t>
            </a:r>
            <a:endParaRPr/>
          </a:p>
          <a:p>
            <a:pPr indent="-342900" lvl="1" marL="914400" rtl="0" algn="l">
              <a:lnSpc>
                <a:spcPct val="150000"/>
              </a:lnSpc>
              <a:spcBef>
                <a:spcPts val="0"/>
              </a:spcBef>
              <a:spcAft>
                <a:spcPts val="0"/>
              </a:spcAft>
              <a:buSzPts val="1800"/>
              <a:buChar char="○"/>
            </a:pPr>
            <a:r>
              <a:rPr lang="en"/>
              <a:t>Enhances collaboration and code readability</a:t>
            </a:r>
            <a:endParaRPr/>
          </a:p>
          <a:p>
            <a:pPr indent="-342900" lvl="1" marL="914400" rtl="0" algn="l">
              <a:lnSpc>
                <a:spcPct val="150000"/>
              </a:lnSpc>
              <a:spcBef>
                <a:spcPts val="0"/>
              </a:spcBef>
              <a:spcAft>
                <a:spcPts val="0"/>
              </a:spcAft>
              <a:buSzPts val="1800"/>
              <a:buChar char="○"/>
            </a:pPr>
            <a:r>
              <a:rPr lang="en"/>
              <a:t>Directly impacts the success and scalability of project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 Style</a:t>
            </a:r>
            <a:endParaRPr/>
          </a:p>
        </p:txBody>
      </p:sp>
      <p:sp>
        <p:nvSpPr>
          <p:cNvPr id="233" name="Google Shape;233;p36"/>
          <p:cNvSpPr txBox="1"/>
          <p:nvPr>
            <p:ph idx="1" type="body"/>
          </p:nvPr>
        </p:nvSpPr>
        <p:spPr>
          <a:xfrm>
            <a:off x="107050" y="402200"/>
            <a:ext cx="8520600" cy="4528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Char char="●"/>
            </a:pPr>
            <a:r>
              <a:rPr lang="en"/>
              <a:t>Poor and </a:t>
            </a:r>
            <a:r>
              <a:rPr lang="en"/>
              <a:t>Inconsistent Formatting</a:t>
            </a:r>
            <a:endParaRPr/>
          </a:p>
          <a:p>
            <a:pPr indent="-342900" lvl="1" marL="914400" rtl="0" algn="l">
              <a:lnSpc>
                <a:spcPct val="115000"/>
              </a:lnSpc>
              <a:spcBef>
                <a:spcPts val="0"/>
              </a:spcBef>
              <a:spcAft>
                <a:spcPts val="0"/>
              </a:spcAft>
              <a:buSzPts val="1800"/>
              <a:buChar char="○"/>
            </a:pPr>
            <a:r>
              <a:rPr lang="en"/>
              <a:t>Multiple styles mixed in the same project</a:t>
            </a:r>
            <a:endParaRPr/>
          </a:p>
          <a:p>
            <a:pPr indent="-342900" lvl="1" marL="914400" rtl="0" algn="l">
              <a:lnSpc>
                <a:spcPct val="115000"/>
              </a:lnSpc>
              <a:spcBef>
                <a:spcPts val="0"/>
              </a:spcBef>
              <a:spcAft>
                <a:spcPts val="0"/>
              </a:spcAft>
              <a:buSzPts val="1800"/>
              <a:buChar char="○"/>
            </a:pPr>
            <a:r>
              <a:rPr lang="en" sz="1600">
                <a:latin typeface="Consolas"/>
                <a:ea typeface="Consolas"/>
                <a:cs typeface="Consolas"/>
                <a:sym typeface="Consolas"/>
              </a:rPr>
              <a:t>snake_case, camelCase, SCREAMING_SNAKE_CASE, flatcase, kebob-case</a:t>
            </a:r>
            <a:endParaRPr sz="1600">
              <a:latin typeface="Consolas"/>
              <a:ea typeface="Consolas"/>
              <a:cs typeface="Consolas"/>
              <a:sym typeface="Consolas"/>
            </a:endParaRPr>
          </a:p>
          <a:p>
            <a:pPr indent="0" lvl="0" marL="914400" rtl="0" algn="l">
              <a:lnSpc>
                <a:spcPct val="115000"/>
              </a:lnSpc>
              <a:spcBef>
                <a:spcPts val="600"/>
              </a:spcBef>
              <a:spcAft>
                <a:spcPts val="0"/>
              </a:spcAft>
              <a:buNone/>
            </a:pPr>
            <a:r>
              <a:t/>
            </a:r>
            <a:endParaRPr sz="1600">
              <a:latin typeface="Consolas"/>
              <a:ea typeface="Consolas"/>
              <a:cs typeface="Consolas"/>
              <a:sym typeface="Consolas"/>
            </a:endParaRPr>
          </a:p>
          <a:p>
            <a:pPr indent="-342900" lvl="0" marL="457200" rtl="0" algn="l">
              <a:lnSpc>
                <a:spcPct val="115000"/>
              </a:lnSpc>
              <a:spcBef>
                <a:spcPts val="600"/>
              </a:spcBef>
              <a:spcAft>
                <a:spcPts val="0"/>
              </a:spcAft>
              <a:buSzPts val="1800"/>
              <a:buChar char="●"/>
            </a:pPr>
            <a:r>
              <a:rPr lang="en"/>
              <a:t>Over-Complexity</a:t>
            </a:r>
            <a:endParaRPr/>
          </a:p>
          <a:p>
            <a:pPr indent="-342900" lvl="1" marL="914400" rtl="0" algn="l">
              <a:lnSpc>
                <a:spcPct val="115000"/>
              </a:lnSpc>
              <a:spcBef>
                <a:spcPts val="0"/>
              </a:spcBef>
              <a:spcAft>
                <a:spcPts val="0"/>
              </a:spcAft>
              <a:buSzPts val="1800"/>
              <a:buChar char="○"/>
            </a:pPr>
            <a:r>
              <a:rPr lang="en"/>
              <a:t>simple tasks are over-complicated by unnecessary steps or </a:t>
            </a:r>
            <a:br>
              <a:rPr lang="en"/>
            </a:br>
            <a:r>
              <a:rPr lang="en"/>
              <a:t>convoluted logic</a:t>
            </a:r>
            <a:endParaRPr/>
          </a:p>
          <a:p>
            <a:pPr indent="-342900" lvl="1" marL="914400" rtl="0" algn="l">
              <a:lnSpc>
                <a:spcPct val="115000"/>
              </a:lnSpc>
              <a:spcBef>
                <a:spcPts val="0"/>
              </a:spcBef>
              <a:spcAft>
                <a:spcPts val="0"/>
              </a:spcAft>
              <a:buSzPts val="1800"/>
              <a:buChar char="○"/>
            </a:pPr>
            <a:r>
              <a:rPr lang="en"/>
              <a:t>repetitive code that re-implements the same logic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NOTE!</a:t>
            </a:r>
            <a:endParaRPr/>
          </a:p>
        </p:txBody>
      </p:sp>
      <p:sp>
        <p:nvSpPr>
          <p:cNvPr id="239" name="Google Shape;239;p3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Refactoring</a:t>
            </a:r>
            <a:r>
              <a:rPr lang="en"/>
              <a:t> is changing your code to make things more organized without affecting functionality.</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Before refactoring, always </a:t>
            </a:r>
            <a:r>
              <a:rPr b="1" lang="en"/>
              <a:t>add and commit your code</a:t>
            </a:r>
            <a:r>
              <a:rPr lang="en"/>
              <a:t>! This way, you can restore your old work if necessary.</a:t>
            </a:r>
            <a:endParaRPr/>
          </a:p>
          <a:p>
            <a:pPr indent="0" lvl="0" marL="0" rtl="0" algn="l">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 Code Example - What’s wrong with this?</a:t>
            </a:r>
            <a:endParaRPr/>
          </a:p>
        </p:txBody>
      </p:sp>
      <p:sp>
        <p:nvSpPr>
          <p:cNvPr id="245" name="Google Shape;245;p38"/>
          <p:cNvSpPr txBox="1"/>
          <p:nvPr/>
        </p:nvSpPr>
        <p:spPr>
          <a:xfrm>
            <a:off x="4707675" y="393600"/>
            <a:ext cx="4197300" cy="4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 have no idea what’s going on</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Probably prints 3D arrays?</a:t>
            </a:r>
            <a:endParaRPr>
              <a:solidFill>
                <a:schemeClr val="dk1"/>
              </a:solidFill>
              <a:latin typeface="Roboto"/>
              <a:ea typeface="Roboto"/>
              <a:cs typeface="Roboto"/>
              <a:sym typeface="Roboto"/>
            </a:endParaRPr>
          </a:p>
        </p:txBody>
      </p:sp>
      <p:sp>
        <p:nvSpPr>
          <p:cNvPr id="246" name="Google Shape;246;p38"/>
          <p:cNvSpPr txBox="1"/>
          <p:nvPr>
            <p:ph idx="1" type="body"/>
          </p:nvPr>
        </p:nvSpPr>
        <p:spPr>
          <a:xfrm>
            <a:off x="106075" y="321000"/>
            <a:ext cx="42690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33B3"/>
                </a:solidFill>
                <a:latin typeface="Inconsolata"/>
                <a:ea typeface="Inconsolata"/>
                <a:cs typeface="Inconsolata"/>
                <a:sym typeface="Inconsolata"/>
              </a:rPr>
              <a:t>static void </a:t>
            </a:r>
            <a:r>
              <a:rPr b="1" lang="en" sz="1000">
                <a:solidFill>
                  <a:srgbClr val="00627A"/>
                </a:solidFill>
                <a:latin typeface="Inconsolata"/>
                <a:ea typeface="Inconsolata"/>
                <a:cs typeface="Inconsolata"/>
                <a:sym typeface="Inconsolata"/>
              </a:rPr>
              <a:t>print3DArray</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String</a:t>
            </a:r>
            <a:r>
              <a:rPr b="1" lang="en" sz="1000">
                <a:solidFill>
                  <a:srgbClr val="080808"/>
                </a:solidFill>
                <a:latin typeface="Inconsolata"/>
                <a:ea typeface="Inconsolata"/>
                <a:cs typeface="Inconsolata"/>
                <a:sym typeface="Inconsolata"/>
              </a:rPr>
              <a:t>[][][] arrays)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for </a:t>
            </a:r>
            <a:r>
              <a:rPr b="1" lang="en" sz="1000">
                <a:solidFill>
                  <a:srgbClr val="080808"/>
                </a:solidFill>
                <a:latin typeface="Inconsolata"/>
                <a:ea typeface="Inconsolata"/>
                <a:cs typeface="Inconsolata"/>
                <a:sym typeface="Inconsolata"/>
              </a:rPr>
              <a:t>(</a:t>
            </a:r>
            <a:r>
              <a:rPr b="1" lang="en" sz="1000">
                <a:solidFill>
                  <a:srgbClr val="0033B3"/>
                </a:solidFill>
                <a:latin typeface="Inconsolata"/>
                <a:ea typeface="Inconsolata"/>
                <a:cs typeface="Inconsolata"/>
                <a:sym typeface="Inconsolata"/>
              </a:rPr>
              <a:t>int </a:t>
            </a:r>
            <a:r>
              <a:rPr b="1" lang="en" sz="1000">
                <a:latin typeface="Inconsolata"/>
                <a:ea typeface="Inconsolata"/>
                <a:cs typeface="Inconsolata"/>
                <a:sym typeface="Inconsolata"/>
              </a:rPr>
              <a:t>i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0</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i </a:t>
            </a:r>
            <a:r>
              <a:rPr b="1" lang="en" sz="1000">
                <a:solidFill>
                  <a:srgbClr val="080808"/>
                </a:solidFill>
                <a:latin typeface="Inconsolata"/>
                <a:ea typeface="Inconsolata"/>
                <a:cs typeface="Inconsolata"/>
                <a:sym typeface="Inconsolata"/>
              </a:rPr>
              <a:t>&lt; arrays.</a:t>
            </a:r>
            <a:r>
              <a:rPr b="1" lang="en" sz="1000">
                <a:solidFill>
                  <a:srgbClr val="871094"/>
                </a:solidFill>
                <a:latin typeface="Inconsolata"/>
                <a:ea typeface="Inconsolata"/>
                <a:cs typeface="Inconsolata"/>
                <a:sym typeface="Inconsolata"/>
              </a:rPr>
              <a:t>length</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 == </a:t>
            </a:r>
            <a:r>
              <a:rPr b="1" lang="en" sz="1000">
                <a:solidFill>
                  <a:srgbClr val="0033B3"/>
                </a:solidFill>
                <a:latin typeface="Inconsolata"/>
                <a:ea typeface="Inconsolata"/>
                <a:cs typeface="Inconsolata"/>
                <a:sym typeface="Inconsolata"/>
              </a:rPr>
              <a:t>null</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continue</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for </a:t>
            </a:r>
            <a:r>
              <a:rPr b="1" lang="en" sz="1000">
                <a:solidFill>
                  <a:srgbClr val="080808"/>
                </a:solidFill>
                <a:latin typeface="Inconsolata"/>
                <a:ea typeface="Inconsolata"/>
                <a:cs typeface="Inconsolata"/>
                <a:sym typeface="Inconsolata"/>
              </a:rPr>
              <a:t>(</a:t>
            </a:r>
            <a:r>
              <a:rPr b="1" lang="en" sz="1000">
                <a:solidFill>
                  <a:srgbClr val="0033B3"/>
                </a:solidFill>
                <a:latin typeface="Inconsolata"/>
                <a:ea typeface="Inconsolata"/>
                <a:cs typeface="Inconsolata"/>
                <a:sym typeface="Inconsolata"/>
              </a:rPr>
              <a:t>int </a:t>
            </a:r>
            <a:r>
              <a:rPr b="1" lang="en" sz="1000">
                <a:latin typeface="Inconsolata"/>
                <a:ea typeface="Inconsolata"/>
                <a:cs typeface="Inconsolata"/>
                <a:sym typeface="Inconsolata"/>
              </a:rPr>
              <a:t>j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0</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j </a:t>
            </a:r>
            <a:r>
              <a:rPr b="1" lang="en" sz="1000">
                <a:solidFill>
                  <a:srgbClr val="080808"/>
                </a:solidFill>
                <a:latin typeface="Inconsolata"/>
                <a:ea typeface="Inconsolata"/>
                <a:cs typeface="Inconsolata"/>
                <a:sym typeface="Inconsolata"/>
              </a:rPr>
              <a:t>&lt; 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solidFill>
                  <a:srgbClr val="871094"/>
                </a:solidFill>
                <a:latin typeface="Inconsolata"/>
                <a:ea typeface="Inconsolata"/>
                <a:cs typeface="Inconsolata"/>
                <a:sym typeface="Inconsolata"/>
              </a:rPr>
              <a:t>length</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 == </a:t>
            </a:r>
            <a:r>
              <a:rPr b="1" lang="en" sz="1000">
                <a:solidFill>
                  <a:srgbClr val="0033B3"/>
                </a:solidFill>
                <a:latin typeface="Inconsolata"/>
                <a:ea typeface="Inconsolata"/>
                <a:cs typeface="Inconsolata"/>
                <a:sym typeface="Inconsolata"/>
              </a:rPr>
              <a:t>null</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continue</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for </a:t>
            </a:r>
            <a:r>
              <a:rPr b="1" lang="en" sz="1000">
                <a:solidFill>
                  <a:srgbClr val="080808"/>
                </a:solidFill>
                <a:latin typeface="Inconsolata"/>
                <a:ea typeface="Inconsolata"/>
                <a:cs typeface="Inconsolata"/>
                <a:sym typeface="Inconsolata"/>
              </a:rPr>
              <a:t>(</a:t>
            </a:r>
            <a:r>
              <a:rPr b="1" lang="en" sz="1000">
                <a:solidFill>
                  <a:srgbClr val="0033B3"/>
                </a:solidFill>
                <a:latin typeface="Inconsolata"/>
                <a:ea typeface="Inconsolata"/>
                <a:cs typeface="Inconsolata"/>
                <a:sym typeface="Inconsolata"/>
              </a:rPr>
              <a:t>int </a:t>
            </a:r>
            <a:r>
              <a:rPr b="1" lang="en" sz="1000">
                <a:latin typeface="Inconsolata"/>
                <a:ea typeface="Inconsolata"/>
                <a:cs typeface="Inconsolata"/>
                <a:sym typeface="Inconsolata"/>
              </a:rPr>
              <a:t>k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0</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k </a:t>
            </a:r>
            <a:r>
              <a:rPr b="1" lang="en" sz="1000">
                <a:solidFill>
                  <a:srgbClr val="080808"/>
                </a:solidFill>
                <a:latin typeface="Inconsolata"/>
                <a:ea typeface="Inconsolata"/>
                <a:cs typeface="Inconsolata"/>
                <a:sym typeface="Inconsolata"/>
              </a:rPr>
              <a:t>&lt; 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a:t>
            </a:r>
            <a:r>
              <a:rPr b="1" lang="en" sz="1000">
                <a:solidFill>
                  <a:srgbClr val="871094"/>
                </a:solidFill>
                <a:latin typeface="Inconsolata"/>
                <a:ea typeface="Inconsolata"/>
                <a:cs typeface="Inconsolata"/>
                <a:sym typeface="Inconsolata"/>
              </a:rPr>
              <a:t>length</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k</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k</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k </a:t>
            </a:r>
            <a:r>
              <a:rPr b="1" lang="en" sz="1000">
                <a:solidFill>
                  <a:srgbClr val="080808"/>
                </a:solidFill>
                <a:latin typeface="Inconsolata"/>
                <a:ea typeface="Inconsolata"/>
                <a:cs typeface="Inconsolata"/>
                <a:sym typeface="Inconsolata"/>
              </a:rPr>
              <a:t>&lt; 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a:t>
            </a:r>
            <a:r>
              <a:rPr b="1" lang="en" sz="1000">
                <a:solidFill>
                  <a:srgbClr val="871094"/>
                </a:solidFill>
                <a:latin typeface="Inconsolata"/>
                <a:ea typeface="Inconsolata"/>
                <a:cs typeface="Inconsolata"/>
                <a:sym typeface="Inconsolata"/>
              </a:rPr>
              <a:t>length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1</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 "</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 </a:t>
            </a:r>
            <a:r>
              <a:rPr b="1" lang="en" sz="1000">
                <a:solidFill>
                  <a:srgbClr val="080808"/>
                </a:solidFill>
                <a:latin typeface="Inconsolata"/>
                <a:ea typeface="Inconsolata"/>
                <a:cs typeface="Inconsolata"/>
                <a:sym typeface="Inconsolata"/>
              </a:rPr>
              <a:t>&lt; 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solidFill>
                  <a:srgbClr val="871094"/>
                </a:solidFill>
                <a:latin typeface="Inconsolata"/>
                <a:ea typeface="Inconsolata"/>
                <a:cs typeface="Inconsolata"/>
                <a:sym typeface="Inconsolata"/>
              </a:rPr>
              <a:t>length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1</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 "</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45720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i </a:t>
            </a:r>
            <a:r>
              <a:rPr b="1" lang="en" sz="1000">
                <a:solidFill>
                  <a:srgbClr val="080808"/>
                </a:solidFill>
                <a:latin typeface="Inconsolata"/>
                <a:ea typeface="Inconsolata"/>
                <a:cs typeface="Inconsolata"/>
                <a:sym typeface="Inconsolata"/>
              </a:rPr>
              <a:t>&lt; arrays.</a:t>
            </a:r>
            <a:r>
              <a:rPr b="1" lang="en" sz="1000">
                <a:solidFill>
                  <a:srgbClr val="871094"/>
                </a:solidFill>
                <a:latin typeface="Inconsolata"/>
                <a:ea typeface="Inconsolata"/>
                <a:cs typeface="Inconsolata"/>
                <a:sym typeface="Inconsolata"/>
              </a:rPr>
              <a:t>length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1</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45720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 "</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45720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037A6"/>
                </a:solidFill>
                <a:latin typeface="Inconsolata"/>
                <a:ea typeface="Inconsolata"/>
                <a:cs typeface="Inconsolata"/>
                <a:sym typeface="Inconsolata"/>
              </a:rPr>
              <a:t>\n</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t/>
            </a:r>
            <a:endParaRPr b="1" sz="1000">
              <a:solidFill>
                <a:srgbClr val="0033B3"/>
              </a:solidFill>
              <a:latin typeface="Inconsolata"/>
              <a:ea typeface="Inconsolata"/>
              <a:cs typeface="Inconsolata"/>
              <a:sym typeface="Inconsolat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 Code Example - Test to verify correctness as you refactor</a:t>
            </a:r>
            <a:endParaRPr/>
          </a:p>
        </p:txBody>
      </p:sp>
      <p:sp>
        <p:nvSpPr>
          <p:cNvPr id="252" name="Google Shape;252;p39"/>
          <p:cNvSpPr txBox="1"/>
          <p:nvPr>
            <p:ph idx="1" type="body"/>
          </p:nvPr>
        </p:nvSpPr>
        <p:spPr>
          <a:xfrm>
            <a:off x="106075" y="393600"/>
            <a:ext cx="42690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33B3"/>
                </a:solidFill>
                <a:highlight>
                  <a:srgbClr val="FFFFFF"/>
                </a:highlight>
                <a:latin typeface="Inconsolata"/>
                <a:ea typeface="Inconsolata"/>
                <a:cs typeface="Inconsolata"/>
                <a:sym typeface="Inconsolata"/>
              </a:rPr>
              <a:t>public static void </a:t>
            </a:r>
            <a:r>
              <a:rPr b="1" lang="en" sz="1400">
                <a:solidFill>
                  <a:srgbClr val="00627A"/>
                </a:solidFill>
                <a:highlight>
                  <a:srgbClr val="FFFFFF"/>
                </a:highlight>
                <a:latin typeface="Inconsolata"/>
                <a:ea typeface="Inconsolata"/>
                <a:cs typeface="Inconsolata"/>
                <a:sym typeface="Inconsolata"/>
              </a:rPr>
              <a:t>main</a:t>
            </a:r>
            <a:r>
              <a:rPr b="1" lang="en" sz="1400">
                <a:solidFill>
                  <a:srgbClr val="080808"/>
                </a:solidFill>
                <a:highlight>
                  <a:srgbClr val="FFFFFF"/>
                </a:highlight>
                <a:latin typeface="Inconsolata"/>
                <a:ea typeface="Inconsolata"/>
                <a:cs typeface="Inconsolata"/>
                <a:sym typeface="Inconsolata"/>
              </a:rPr>
              <a:t>(</a:t>
            </a:r>
            <a:r>
              <a:rPr b="1" lang="en" sz="1400">
                <a:highlight>
                  <a:srgbClr val="FFFFFF"/>
                </a:highlight>
                <a:latin typeface="Inconsolata"/>
                <a:ea typeface="Inconsolata"/>
                <a:cs typeface="Inconsolata"/>
                <a:sym typeface="Inconsolata"/>
              </a:rPr>
              <a:t>String</a:t>
            </a:r>
            <a:r>
              <a:rPr b="1" lang="en" sz="1400">
                <a:solidFill>
                  <a:srgbClr val="080808"/>
                </a:solidFill>
                <a:highlight>
                  <a:srgbClr val="FFFFFF"/>
                </a:highlight>
                <a:latin typeface="Inconsolata"/>
                <a:ea typeface="Inconsolata"/>
                <a:cs typeface="Inconsolata"/>
                <a:sym typeface="Inconsolata"/>
              </a:rPr>
              <a:t>[] args) {</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highlight>
                  <a:srgbClr val="FFFFFF"/>
                </a:highlight>
                <a:latin typeface="Inconsolata"/>
                <a:ea typeface="Inconsolata"/>
                <a:cs typeface="Inconsolata"/>
                <a:sym typeface="Inconsolata"/>
              </a:rPr>
              <a:t>String</a:t>
            </a:r>
            <a:r>
              <a:rPr b="1" lang="en" sz="1400">
                <a:solidFill>
                  <a:srgbClr val="080808"/>
                </a:solidFill>
                <a:highlight>
                  <a:srgbClr val="FFFFFF"/>
                </a:highlight>
                <a:latin typeface="Inconsolata"/>
                <a:ea typeface="Inconsolata"/>
                <a:cs typeface="Inconsolata"/>
                <a:sym typeface="Inconsolata"/>
              </a:rPr>
              <a:t>[][][] </a:t>
            </a:r>
            <a:r>
              <a:rPr b="1" lang="en" sz="1400">
                <a:highlight>
                  <a:srgbClr val="FFFFFF"/>
                </a:highlight>
                <a:latin typeface="Inconsolata"/>
                <a:ea typeface="Inconsolata"/>
                <a:cs typeface="Inconsolata"/>
                <a:sym typeface="Inconsolata"/>
              </a:rPr>
              <a:t>arrays </a:t>
            </a: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new </a:t>
            </a:r>
            <a:r>
              <a:rPr b="1" lang="en" sz="1400">
                <a:solidFill>
                  <a:srgbClr val="080808"/>
                </a:solidFill>
                <a:highlight>
                  <a:srgbClr val="FFFFFF"/>
                </a:highlight>
                <a:latin typeface="Inconsolata"/>
                <a:ea typeface="Inconsolata"/>
                <a:cs typeface="Inconsolata"/>
                <a:sym typeface="Inconsolata"/>
              </a:rPr>
              <a:t>String[][][] {</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new </a:t>
            </a:r>
            <a:r>
              <a:rPr b="1" lang="en" sz="1400">
                <a:solidFill>
                  <a:srgbClr val="080808"/>
                </a:solidFill>
                <a:highlight>
                  <a:srgbClr val="FFFFFF"/>
                </a:highlight>
                <a:latin typeface="Inconsolata"/>
                <a:ea typeface="Inconsolata"/>
                <a:cs typeface="Inconsolata"/>
                <a:sym typeface="Inconsolata"/>
              </a:rPr>
              <a:t>String[][] {</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new </a:t>
            </a:r>
            <a:r>
              <a:rPr b="1" lang="en" sz="1400">
                <a:solidFill>
                  <a:srgbClr val="080808"/>
                </a:solidFill>
                <a:highlight>
                  <a:srgbClr val="FFFFFF"/>
                </a:highlight>
                <a:latin typeface="Inconsolata"/>
                <a:ea typeface="Inconsolata"/>
                <a:cs typeface="Inconsolata"/>
                <a:sym typeface="Inconsolata"/>
              </a:rPr>
              <a:t>String[] {</a:t>
            </a:r>
            <a:r>
              <a:rPr b="1" lang="en" sz="1400">
                <a:solidFill>
                  <a:srgbClr val="067D17"/>
                </a:solidFill>
                <a:highlight>
                  <a:srgbClr val="FFFFFF"/>
                </a:highlight>
                <a:latin typeface="Inconsolata"/>
                <a:ea typeface="Inconsolata"/>
                <a:cs typeface="Inconsolata"/>
                <a:sym typeface="Inconsolata"/>
              </a:rPr>
              <a:t>"1"</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"2"</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"3"</a:t>
            </a:r>
            <a:r>
              <a:rPr b="1" lang="en" sz="1400">
                <a:solidFill>
                  <a:srgbClr val="080808"/>
                </a:solidFill>
                <a:highlight>
                  <a:srgbClr val="FFFFFF"/>
                </a:highlight>
                <a:latin typeface="Inconsolata"/>
                <a:ea typeface="Inconsolata"/>
                <a:cs typeface="Inconsolata"/>
                <a:sym typeface="Inconsolata"/>
              </a:rPr>
              <a:t>},</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new </a:t>
            </a:r>
            <a:r>
              <a:rPr b="1" lang="en" sz="1400">
                <a:solidFill>
                  <a:srgbClr val="080808"/>
                </a:solidFill>
                <a:highlight>
                  <a:srgbClr val="FFFFFF"/>
                </a:highlight>
                <a:latin typeface="Inconsolata"/>
                <a:ea typeface="Inconsolata"/>
                <a:cs typeface="Inconsolata"/>
                <a:sym typeface="Inconsolata"/>
              </a:rPr>
              <a:t>String[] {</a:t>
            </a:r>
            <a:r>
              <a:rPr b="1" lang="en" sz="1400">
                <a:solidFill>
                  <a:srgbClr val="067D17"/>
                </a:solidFill>
                <a:highlight>
                  <a:srgbClr val="FFFFFF"/>
                </a:highlight>
                <a:latin typeface="Inconsolata"/>
                <a:ea typeface="Inconsolata"/>
                <a:cs typeface="Inconsolata"/>
                <a:sym typeface="Inconsolata"/>
              </a:rPr>
              <a:t>"4"</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"5"</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"6"</a:t>
            </a:r>
            <a:r>
              <a:rPr b="1" lang="en" sz="1400">
                <a:solidFill>
                  <a:srgbClr val="080808"/>
                </a:solidFill>
                <a:highlight>
                  <a:srgbClr val="FFFFFF"/>
                </a:highlight>
                <a:latin typeface="Inconsolata"/>
                <a:ea typeface="Inconsolata"/>
                <a:cs typeface="Inconsolata"/>
                <a:sym typeface="Inconsolata"/>
              </a:rPr>
              <a:t>},</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new </a:t>
            </a:r>
            <a:r>
              <a:rPr b="1" lang="en" sz="1400">
                <a:solidFill>
                  <a:srgbClr val="080808"/>
                </a:solidFill>
                <a:highlight>
                  <a:srgbClr val="FFFFFF"/>
                </a:highlight>
                <a:latin typeface="Inconsolata"/>
                <a:ea typeface="Inconsolata"/>
                <a:cs typeface="Inconsolata"/>
                <a:sym typeface="Inconsolata"/>
              </a:rPr>
              <a:t>String[] {</a:t>
            </a:r>
            <a:r>
              <a:rPr b="1" lang="en" sz="1400">
                <a:solidFill>
                  <a:srgbClr val="067D17"/>
                </a:solidFill>
                <a:highlight>
                  <a:srgbClr val="FFFFFF"/>
                </a:highlight>
                <a:latin typeface="Inconsolata"/>
                <a:ea typeface="Inconsolata"/>
                <a:cs typeface="Inconsolata"/>
                <a:sym typeface="Inconsolata"/>
              </a:rPr>
              <a:t>"7"</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"8"</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"9"</a:t>
            </a:r>
            <a:r>
              <a:rPr b="1" lang="en" sz="1400">
                <a:solidFill>
                  <a:srgbClr val="080808"/>
                </a:solidFill>
                <a:highlight>
                  <a:srgbClr val="FFFFFF"/>
                </a:highlight>
                <a:latin typeface="Inconsolata"/>
                <a:ea typeface="Inconsolata"/>
                <a:cs typeface="Inconsolata"/>
                <a:sym typeface="Inconsolata"/>
              </a:rPr>
              <a:t>}</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null</a:t>
            </a:r>
            <a:r>
              <a:rPr b="1" lang="en" sz="1400">
                <a:solidFill>
                  <a:srgbClr val="080808"/>
                </a:solidFill>
                <a:highlight>
                  <a:srgbClr val="FFFFFF"/>
                </a:highlight>
                <a:latin typeface="Inconsolata"/>
                <a:ea typeface="Inconsolata"/>
                <a:cs typeface="Inconsolata"/>
                <a:sym typeface="Inconsolata"/>
              </a:rPr>
              <a:t>,</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new </a:t>
            </a:r>
            <a:r>
              <a:rPr b="1" lang="en" sz="1400">
                <a:solidFill>
                  <a:srgbClr val="080808"/>
                </a:solidFill>
                <a:highlight>
                  <a:srgbClr val="FFFFFF"/>
                </a:highlight>
                <a:latin typeface="Inconsolata"/>
                <a:ea typeface="Inconsolata"/>
                <a:cs typeface="Inconsolata"/>
                <a:sym typeface="Inconsolata"/>
              </a:rPr>
              <a:t>String[][] {</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new </a:t>
            </a:r>
            <a:r>
              <a:rPr b="1" lang="en" sz="1400">
                <a:solidFill>
                  <a:srgbClr val="080808"/>
                </a:solidFill>
                <a:highlight>
                  <a:srgbClr val="FFFFFF"/>
                </a:highlight>
                <a:latin typeface="Inconsolata"/>
                <a:ea typeface="Inconsolata"/>
                <a:cs typeface="Inconsolata"/>
                <a:sym typeface="Inconsolata"/>
              </a:rPr>
              <a:t>String[] {</a:t>
            </a:r>
            <a:r>
              <a:rPr b="1" lang="en" sz="1400">
                <a:solidFill>
                  <a:srgbClr val="067D17"/>
                </a:solidFill>
                <a:highlight>
                  <a:srgbClr val="FFFFFF"/>
                </a:highlight>
                <a:latin typeface="Inconsolata"/>
                <a:ea typeface="Inconsolata"/>
                <a:cs typeface="Inconsolata"/>
                <a:sym typeface="Inconsolata"/>
              </a:rPr>
              <a:t>"10"</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"11"</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"12"</a:t>
            </a:r>
            <a:r>
              <a:rPr b="1" lang="en" sz="1400">
                <a:solidFill>
                  <a:srgbClr val="080808"/>
                </a:solidFill>
                <a:highlight>
                  <a:srgbClr val="FFFFFF"/>
                </a:highlight>
                <a:latin typeface="Inconsolata"/>
                <a:ea typeface="Inconsolata"/>
                <a:cs typeface="Inconsolata"/>
                <a:sym typeface="Inconsolata"/>
              </a:rPr>
              <a:t>},</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new </a:t>
            </a:r>
            <a:r>
              <a:rPr b="1" lang="en" sz="1400">
                <a:solidFill>
                  <a:srgbClr val="080808"/>
                </a:solidFill>
                <a:highlight>
                  <a:srgbClr val="FFFFFF"/>
                </a:highlight>
                <a:latin typeface="Inconsolata"/>
                <a:ea typeface="Inconsolata"/>
                <a:cs typeface="Inconsolata"/>
                <a:sym typeface="Inconsolata"/>
              </a:rPr>
              <a:t>String[] {</a:t>
            </a:r>
            <a:r>
              <a:rPr b="1" lang="en" sz="1400">
                <a:solidFill>
                  <a:srgbClr val="067D17"/>
                </a:solidFill>
                <a:highlight>
                  <a:srgbClr val="FFFFFF"/>
                </a:highlight>
                <a:latin typeface="Inconsolata"/>
                <a:ea typeface="Inconsolata"/>
                <a:cs typeface="Inconsolata"/>
                <a:sym typeface="Inconsolata"/>
              </a:rPr>
              <a:t>"13"</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"14"</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"15"</a:t>
            </a:r>
            <a:r>
              <a:rPr b="1" lang="en" sz="1400">
                <a:solidFill>
                  <a:srgbClr val="080808"/>
                </a:solidFill>
                <a:highlight>
                  <a:srgbClr val="FFFFFF"/>
                </a:highlight>
                <a:latin typeface="Inconsolata"/>
                <a:ea typeface="Inconsolata"/>
                <a:cs typeface="Inconsolata"/>
                <a:sym typeface="Inconsolata"/>
              </a:rPr>
              <a:t>},</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lang="en" sz="1400">
                <a:solidFill>
                  <a:srgbClr val="0033B3"/>
                </a:solidFill>
                <a:highlight>
                  <a:srgbClr val="FFFFFF"/>
                </a:highlight>
                <a:latin typeface="Inconsolata"/>
                <a:ea typeface="Inconsolata"/>
                <a:cs typeface="Inconsolata"/>
                <a:sym typeface="Inconsolata"/>
              </a:rPr>
              <a:t>new </a:t>
            </a:r>
            <a:r>
              <a:rPr b="1" lang="en" sz="1400">
                <a:solidFill>
                  <a:srgbClr val="080808"/>
                </a:solidFill>
                <a:highlight>
                  <a:srgbClr val="FFFFFF"/>
                </a:highlight>
                <a:latin typeface="Inconsolata"/>
                <a:ea typeface="Inconsolata"/>
                <a:cs typeface="Inconsolata"/>
                <a:sym typeface="Inconsolata"/>
              </a:rPr>
              <a:t>String[] {</a:t>
            </a:r>
            <a:r>
              <a:rPr b="1" lang="en" sz="1400">
                <a:solidFill>
                  <a:srgbClr val="067D17"/>
                </a:solidFill>
                <a:highlight>
                  <a:srgbClr val="FFFFFF"/>
                </a:highlight>
                <a:latin typeface="Inconsolata"/>
                <a:ea typeface="Inconsolata"/>
                <a:cs typeface="Inconsolata"/>
                <a:sym typeface="Inconsolata"/>
              </a:rPr>
              <a:t>"16"</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"17"</a:t>
            </a:r>
            <a:r>
              <a:rPr b="1" lang="en" sz="1400">
                <a:solidFill>
                  <a:srgbClr val="080808"/>
                </a:solidFill>
                <a:highlight>
                  <a:srgbClr val="FFFFFF"/>
                </a:highlight>
                <a:latin typeface="Inconsolata"/>
                <a:ea typeface="Inconsolata"/>
                <a:cs typeface="Inconsolata"/>
                <a:sym typeface="Inconsolata"/>
              </a:rPr>
              <a:t>, </a:t>
            </a:r>
            <a:r>
              <a:rPr b="1" lang="en" sz="1400">
                <a:solidFill>
                  <a:srgbClr val="067D17"/>
                </a:solidFill>
                <a:highlight>
                  <a:srgbClr val="FFFFFF"/>
                </a:highlight>
                <a:latin typeface="Inconsolata"/>
                <a:ea typeface="Inconsolata"/>
                <a:cs typeface="Inconsolata"/>
                <a:sym typeface="Inconsolata"/>
              </a:rPr>
              <a:t>"18"</a:t>
            </a:r>
            <a:r>
              <a:rPr b="1" lang="en" sz="1400">
                <a:solidFill>
                  <a:srgbClr val="080808"/>
                </a:solidFill>
                <a:highlight>
                  <a:srgbClr val="FFFFFF"/>
                </a:highlight>
                <a:latin typeface="Inconsolata"/>
                <a:ea typeface="Inconsolata"/>
                <a:cs typeface="Inconsolata"/>
                <a:sym typeface="Inconsolata"/>
              </a:rPr>
              <a:t>}</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   </a:t>
            </a:r>
            <a:r>
              <a:rPr b="1" i="1" lang="en" sz="1400">
                <a:solidFill>
                  <a:srgbClr val="080808"/>
                </a:solidFill>
                <a:highlight>
                  <a:srgbClr val="FFFFFF"/>
                </a:highlight>
                <a:latin typeface="Inconsolata"/>
                <a:ea typeface="Inconsolata"/>
                <a:cs typeface="Inconsolata"/>
                <a:sym typeface="Inconsolata"/>
              </a:rPr>
              <a:t>print3DArray</a:t>
            </a:r>
            <a:r>
              <a:rPr b="1" lang="en" sz="1400">
                <a:solidFill>
                  <a:srgbClr val="080808"/>
                </a:solidFill>
                <a:highlight>
                  <a:srgbClr val="FFFFFF"/>
                </a:highlight>
                <a:latin typeface="Inconsolata"/>
                <a:ea typeface="Inconsolata"/>
                <a:cs typeface="Inconsolata"/>
                <a:sym typeface="Inconsolata"/>
              </a:rPr>
              <a:t>(</a:t>
            </a:r>
            <a:r>
              <a:rPr b="1" lang="en" sz="1400">
                <a:highlight>
                  <a:srgbClr val="FFFFFF"/>
                </a:highlight>
                <a:latin typeface="Inconsolata"/>
                <a:ea typeface="Inconsolata"/>
                <a:cs typeface="Inconsolata"/>
                <a:sym typeface="Inconsolata"/>
              </a:rPr>
              <a:t>arrays</a:t>
            </a:r>
            <a:r>
              <a:rPr b="1" lang="en" sz="1400">
                <a:solidFill>
                  <a:srgbClr val="080808"/>
                </a:solidFill>
                <a:highlight>
                  <a:srgbClr val="FFFFFF"/>
                </a:highlight>
                <a:latin typeface="Inconsolata"/>
                <a:ea typeface="Inconsolata"/>
                <a:cs typeface="Inconsolata"/>
                <a:sym typeface="Inconsolata"/>
              </a:rPr>
              <a:t>);</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400">
                <a:solidFill>
                  <a:srgbClr val="080808"/>
                </a:solidFill>
                <a:highlight>
                  <a:srgbClr val="FFFFFF"/>
                </a:highlight>
                <a:latin typeface="Inconsolata"/>
                <a:ea typeface="Inconsolata"/>
                <a:cs typeface="Inconsolata"/>
                <a:sym typeface="Inconsolata"/>
              </a:rPr>
              <a:t>}</a:t>
            </a:r>
            <a:endParaRPr b="1" sz="14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b="1" sz="1000">
              <a:solidFill>
                <a:srgbClr val="0033B3"/>
              </a:solidFill>
              <a:latin typeface="Inconsolata"/>
              <a:ea typeface="Inconsolata"/>
              <a:cs typeface="Inconsolata"/>
              <a:sym typeface="Inconsolata"/>
            </a:endParaRPr>
          </a:p>
        </p:txBody>
      </p:sp>
      <p:sp>
        <p:nvSpPr>
          <p:cNvPr id="253" name="Google Shape;253;p39"/>
          <p:cNvSpPr txBox="1"/>
          <p:nvPr/>
        </p:nvSpPr>
        <p:spPr>
          <a:xfrm>
            <a:off x="4707675" y="393600"/>
            <a:ext cx="4197300" cy="4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Small test</a:t>
            </a:r>
            <a:endParaRPr>
              <a:solidFill>
                <a:schemeClr val="dk1"/>
              </a:solidFill>
              <a:latin typeface="Roboto"/>
              <a:ea typeface="Roboto"/>
              <a:cs typeface="Roboto"/>
              <a:sym typeface="Roboto"/>
            </a:endParaRPr>
          </a:p>
          <a:p>
            <a:pPr indent="-298450" lvl="1" marL="914400" rtl="0" algn="l">
              <a:spcBef>
                <a:spcPts val="0"/>
              </a:spcBef>
              <a:spcAft>
                <a:spcPts val="0"/>
              </a:spcAft>
              <a:buClr>
                <a:schemeClr val="dk1"/>
              </a:buClr>
              <a:buSzPts val="1100"/>
              <a:buFont typeface="Courier New"/>
              <a:buChar char="○"/>
            </a:pPr>
            <a:r>
              <a:rPr lang="en" sz="1100">
                <a:solidFill>
                  <a:schemeClr val="dk1"/>
                </a:solidFill>
                <a:latin typeface="Courier New"/>
                <a:ea typeface="Courier New"/>
                <a:cs typeface="Courier New"/>
                <a:sym typeface="Courier New"/>
              </a:rPr>
              <a:t>[[[1, 2, 3], [4, 5, 6], [7, 8, 9]], [[10, 11, 12], [13, 14, 15], [16, 17, 18]]]</a:t>
            </a:r>
            <a:endParaRPr sz="1100">
              <a:solidFill>
                <a:schemeClr val="dk1"/>
              </a:solidFill>
              <a:latin typeface="Courier New"/>
              <a:ea typeface="Courier New"/>
              <a:cs typeface="Courier New"/>
              <a:sym typeface="Courier New"/>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Hey, it works! Why change it?</a:t>
            </a:r>
            <a:endParaRPr>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 Code Example - Use the tools of the language</a:t>
            </a:r>
            <a:endParaRPr/>
          </a:p>
        </p:txBody>
      </p:sp>
      <p:sp>
        <p:nvSpPr>
          <p:cNvPr id="259" name="Google Shape;259;p40"/>
          <p:cNvSpPr txBox="1"/>
          <p:nvPr>
            <p:ph idx="1" type="body"/>
          </p:nvPr>
        </p:nvSpPr>
        <p:spPr>
          <a:xfrm>
            <a:off x="106075" y="393600"/>
            <a:ext cx="42690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33B3"/>
                </a:solidFill>
                <a:highlight>
                  <a:srgbClr val="FFFFFF"/>
                </a:highlight>
                <a:latin typeface="Inconsolata"/>
                <a:ea typeface="Inconsolata"/>
                <a:cs typeface="Inconsolata"/>
                <a:sym typeface="Inconsolata"/>
              </a:rPr>
              <a:t>static void </a:t>
            </a:r>
            <a:r>
              <a:rPr b="1" lang="en" sz="1300">
                <a:solidFill>
                  <a:srgbClr val="00627A"/>
                </a:solidFill>
                <a:highlight>
                  <a:srgbClr val="FFFFFF"/>
                </a:highlight>
                <a:latin typeface="Inconsolata"/>
                <a:ea typeface="Inconsolata"/>
                <a:cs typeface="Inconsolata"/>
                <a:sym typeface="Inconsolata"/>
              </a:rPr>
              <a:t>print3DArray</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a:t>
            </a:r>
            <a:r>
              <a:rPr b="1" lang="en" sz="1300">
                <a:solidFill>
                  <a:srgbClr val="080808"/>
                </a:solidFill>
                <a:highlight>
                  <a:srgbClr val="FFFFFF"/>
                </a:highlight>
                <a:latin typeface="Inconsolata"/>
                <a:ea typeface="Inconsolata"/>
                <a:cs typeface="Inconsolata"/>
                <a:sym typeface="Inconsolata"/>
              </a:rPr>
              <a:t>[][][] arrays)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for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a:t>
            </a: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array </a:t>
            </a:r>
            <a:r>
              <a:rPr b="1" lang="en" sz="1300">
                <a:solidFill>
                  <a:srgbClr val="080808"/>
                </a:solidFill>
                <a:highlight>
                  <a:srgbClr val="FFFFFF"/>
                </a:highlight>
                <a:latin typeface="Inconsolata"/>
                <a:ea typeface="Inconsolata"/>
                <a:cs typeface="Inconsolata"/>
                <a:sym typeface="Inconsolata"/>
              </a:rPr>
              <a:t>: arrays)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if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array </a:t>
            </a: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null</a:t>
            </a: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continue</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for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a:t>
            </a: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arr </a:t>
            </a: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array</a:t>
            </a: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if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arr </a:t>
            </a: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null</a:t>
            </a: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continue</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for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 a </a:t>
            </a: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arr</a:t>
            </a: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highlight>
                  <a:srgbClr val="FFFFFF"/>
                </a:highlight>
                <a:latin typeface="Inconsolata"/>
                <a:ea typeface="Inconsolata"/>
                <a:cs typeface="Inconsolata"/>
                <a:sym typeface="Inconsolata"/>
              </a:rPr>
              <a:t>a </a:t>
            </a:r>
            <a:r>
              <a:rPr b="1" lang="en" sz="1300">
                <a:solidFill>
                  <a:srgbClr val="080808"/>
                </a:solidFill>
                <a:highlight>
                  <a:srgbClr val="FFFFFF"/>
                </a:highlight>
                <a:latin typeface="Inconsolata"/>
                <a:ea typeface="Inconsolata"/>
                <a:cs typeface="Inconsolata"/>
                <a:sym typeface="Inconsolata"/>
              </a:rPr>
              <a:t>+ </a:t>
            </a:r>
            <a:r>
              <a:rPr b="1" lang="en" sz="1300">
                <a:solidFill>
                  <a:srgbClr val="067D17"/>
                </a:solidFill>
                <a:highlight>
                  <a:srgbClr val="FFFFFF"/>
                </a:highlight>
                <a:latin typeface="Inconsolata"/>
                <a:ea typeface="Inconsolata"/>
                <a:cs typeface="Inconsolata"/>
                <a:sym typeface="Inconsolata"/>
              </a:rPr>
              <a:t>", "</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 "</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 "</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a:t>
            </a:r>
            <a:r>
              <a:rPr b="1" lang="en" sz="1300">
                <a:solidFill>
                  <a:srgbClr val="0037A6"/>
                </a:solidFill>
                <a:highlight>
                  <a:srgbClr val="FFFFFF"/>
                </a:highlight>
                <a:latin typeface="Inconsolata"/>
                <a:ea typeface="Inconsolata"/>
                <a:cs typeface="Inconsolata"/>
                <a:sym typeface="Inconsolata"/>
              </a:rPr>
              <a:t>\n</a:t>
            </a:r>
            <a:r>
              <a:rPr b="1" lang="en" sz="1300">
                <a:solidFill>
                  <a:srgbClr val="067D17"/>
                </a:solidFill>
                <a:highlight>
                  <a:srgbClr val="FFFFFF"/>
                </a:highlight>
                <a:latin typeface="Inconsolata"/>
                <a:ea typeface="Inconsolata"/>
                <a:cs typeface="Inconsolata"/>
                <a:sym typeface="Inconsolata"/>
              </a:rPr>
              <a:t>"</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b="1" sz="1300">
              <a:solidFill>
                <a:srgbClr val="0033B3"/>
              </a:solidFill>
              <a:highlight>
                <a:srgbClr val="FFFFFF"/>
              </a:highlight>
              <a:latin typeface="Inconsolata"/>
              <a:ea typeface="Inconsolata"/>
              <a:cs typeface="Inconsolata"/>
              <a:sym typeface="Inconsolata"/>
            </a:endParaRPr>
          </a:p>
        </p:txBody>
      </p:sp>
      <p:sp>
        <p:nvSpPr>
          <p:cNvPr id="260" name="Google Shape;260;p40"/>
          <p:cNvSpPr txBox="1"/>
          <p:nvPr/>
        </p:nvSpPr>
        <p:spPr>
          <a:xfrm>
            <a:off x="4707675" y="393600"/>
            <a:ext cx="4197300" cy="4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Enhanced-for loops exist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Still bad, but much better, even with terrible variable names</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Small test</a:t>
            </a:r>
            <a:endParaRPr>
              <a:solidFill>
                <a:schemeClr val="dk1"/>
              </a:solidFill>
              <a:latin typeface="Roboto"/>
              <a:ea typeface="Roboto"/>
              <a:cs typeface="Roboto"/>
              <a:sym typeface="Roboto"/>
            </a:endParaRPr>
          </a:p>
          <a:p>
            <a:pPr indent="-298450" lvl="2" marL="1371600" rtl="0" algn="l">
              <a:spcBef>
                <a:spcPts val="0"/>
              </a:spcBef>
              <a:spcAft>
                <a:spcPts val="0"/>
              </a:spcAft>
              <a:buClr>
                <a:schemeClr val="dk1"/>
              </a:buClr>
              <a:buSzPts val="1100"/>
              <a:buFont typeface="Courier New"/>
              <a:buChar char="■"/>
            </a:pPr>
            <a:r>
              <a:rPr lang="en" sz="1100">
                <a:solidFill>
                  <a:schemeClr val="dk1"/>
                </a:solidFill>
                <a:latin typeface="Courier New"/>
                <a:ea typeface="Courier New"/>
                <a:cs typeface="Courier New"/>
                <a:sym typeface="Courier New"/>
              </a:rPr>
              <a:t>[[[1, 2, 3][4, 5, 6][7, 8, 9]][[10, 11, 12][13, 14, 15][16, 17, 18]]]</a:t>
            </a:r>
            <a:endParaRPr sz="1100">
              <a:solidFill>
                <a:schemeClr val="dk1"/>
              </a:solidFill>
              <a:latin typeface="Courier New"/>
              <a:ea typeface="Courier New"/>
              <a:cs typeface="Courier New"/>
              <a:sym typeface="Courier New"/>
            </a:endParaRPr>
          </a:p>
          <a:p>
            <a:pPr indent="-317500" lvl="2" marL="13716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Hey, you broke it! Change it back!</a:t>
            </a:r>
            <a:endParaRPr>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 Code Example 2 - Avoid “goto” statements where possible</a:t>
            </a:r>
            <a:endParaRPr/>
          </a:p>
        </p:txBody>
      </p:sp>
      <p:sp>
        <p:nvSpPr>
          <p:cNvPr id="266" name="Google Shape;266;p41"/>
          <p:cNvSpPr txBox="1"/>
          <p:nvPr>
            <p:ph idx="1" type="body"/>
          </p:nvPr>
        </p:nvSpPr>
        <p:spPr>
          <a:xfrm>
            <a:off x="106075" y="393600"/>
            <a:ext cx="44475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33B3"/>
                </a:solidFill>
                <a:highlight>
                  <a:srgbClr val="FFFFFF"/>
                </a:highlight>
                <a:latin typeface="Inconsolata"/>
                <a:ea typeface="Inconsolata"/>
                <a:cs typeface="Inconsolata"/>
                <a:sym typeface="Inconsolata"/>
              </a:rPr>
              <a:t>static void </a:t>
            </a:r>
            <a:r>
              <a:rPr b="1" lang="en" sz="1300">
                <a:solidFill>
                  <a:srgbClr val="00627A"/>
                </a:solidFill>
                <a:highlight>
                  <a:srgbClr val="FFFFFF"/>
                </a:highlight>
                <a:latin typeface="Inconsolata"/>
                <a:ea typeface="Inconsolata"/>
                <a:cs typeface="Inconsolata"/>
                <a:sym typeface="Inconsolata"/>
              </a:rPr>
              <a:t>print3DArray</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a:t>
            </a:r>
            <a:r>
              <a:rPr b="1" lang="en" sz="1300">
                <a:solidFill>
                  <a:srgbClr val="080808"/>
                </a:solidFill>
                <a:highlight>
                  <a:srgbClr val="FFFFFF"/>
                </a:highlight>
                <a:latin typeface="Inconsolata"/>
                <a:ea typeface="Inconsolata"/>
                <a:cs typeface="Inconsolata"/>
                <a:sym typeface="Inconsolata"/>
              </a:rPr>
              <a:t>[][][] arrays)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for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a:t>
            </a: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array </a:t>
            </a:r>
            <a:r>
              <a:rPr b="1" lang="en" sz="1300">
                <a:solidFill>
                  <a:srgbClr val="080808"/>
                </a:solidFill>
                <a:highlight>
                  <a:srgbClr val="FFFFFF"/>
                </a:highlight>
                <a:latin typeface="Inconsolata"/>
                <a:ea typeface="Inconsolata"/>
                <a:cs typeface="Inconsolata"/>
                <a:sym typeface="Inconsolata"/>
              </a:rPr>
              <a:t>: arrays)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if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array </a:t>
            </a: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null</a:t>
            </a: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for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a:t>
            </a: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arr </a:t>
            </a: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array</a:t>
            </a: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if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arr </a:t>
            </a: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null</a:t>
            </a: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for </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 a </a:t>
            </a: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arr</a:t>
            </a: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highlight>
                  <a:srgbClr val="FFFFFF"/>
                </a:highlight>
                <a:latin typeface="Inconsolata"/>
                <a:ea typeface="Inconsolata"/>
                <a:cs typeface="Inconsolata"/>
                <a:sym typeface="Inconsolata"/>
              </a:rPr>
              <a:t>a </a:t>
            </a:r>
            <a:r>
              <a:rPr b="1" lang="en" sz="1300">
                <a:solidFill>
                  <a:srgbClr val="080808"/>
                </a:solidFill>
                <a:highlight>
                  <a:srgbClr val="FFFFFF"/>
                </a:highlight>
                <a:latin typeface="Inconsolata"/>
                <a:ea typeface="Inconsolata"/>
                <a:cs typeface="Inconsolata"/>
                <a:sym typeface="Inconsolata"/>
              </a:rPr>
              <a:t>+ </a:t>
            </a:r>
            <a:r>
              <a:rPr b="1" lang="en" sz="1300">
                <a:solidFill>
                  <a:srgbClr val="067D17"/>
                </a:solidFill>
                <a:highlight>
                  <a:srgbClr val="FFFFFF"/>
                </a:highlight>
                <a:latin typeface="Inconsolata"/>
                <a:ea typeface="Inconsolata"/>
                <a:cs typeface="Inconsolata"/>
                <a:sym typeface="Inconsolata"/>
              </a:rPr>
              <a:t>", "</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 "</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 "</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a:t>
            </a:r>
            <a:r>
              <a:rPr b="1" lang="en" sz="1300">
                <a:solidFill>
                  <a:srgbClr val="0037A6"/>
                </a:solidFill>
                <a:highlight>
                  <a:srgbClr val="FFFFFF"/>
                </a:highlight>
                <a:latin typeface="Inconsolata"/>
                <a:ea typeface="Inconsolata"/>
                <a:cs typeface="Inconsolata"/>
                <a:sym typeface="Inconsolata"/>
              </a:rPr>
              <a:t>\n</a:t>
            </a:r>
            <a:r>
              <a:rPr b="1" lang="en" sz="1300">
                <a:solidFill>
                  <a:srgbClr val="067D17"/>
                </a:solidFill>
                <a:highlight>
                  <a:srgbClr val="FFFFFF"/>
                </a:highlight>
                <a:latin typeface="Inconsolata"/>
                <a:ea typeface="Inconsolata"/>
                <a:cs typeface="Inconsolata"/>
                <a:sym typeface="Inconsolata"/>
              </a:rPr>
              <a:t>"</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b="1" sz="1300">
              <a:solidFill>
                <a:srgbClr val="0033B3"/>
              </a:solidFill>
              <a:highlight>
                <a:srgbClr val="FFFFFF"/>
              </a:highlight>
              <a:latin typeface="Inconsolata"/>
              <a:ea typeface="Inconsolata"/>
              <a:cs typeface="Inconsolata"/>
              <a:sym typeface="Inconsolata"/>
            </a:endParaRPr>
          </a:p>
        </p:txBody>
      </p:sp>
      <p:sp>
        <p:nvSpPr>
          <p:cNvPr id="267" name="Google Shape;267;p41"/>
          <p:cNvSpPr txBox="1"/>
          <p:nvPr/>
        </p:nvSpPr>
        <p:spPr>
          <a:xfrm>
            <a:off x="4707675" y="393600"/>
            <a:ext cx="4197300" cy="4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 general, this is a good idea, but it didn’t help much here…</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Braces and indentation are even worse than before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Also, the code is still broken :(</a:t>
            </a:r>
            <a:endParaRPr>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 Code Example - Separate logic into simple methods</a:t>
            </a:r>
            <a:endParaRPr/>
          </a:p>
        </p:txBody>
      </p:sp>
      <p:sp>
        <p:nvSpPr>
          <p:cNvPr id="273" name="Google Shape;273;p42"/>
          <p:cNvSpPr txBox="1"/>
          <p:nvPr/>
        </p:nvSpPr>
        <p:spPr>
          <a:xfrm>
            <a:off x="3794750" y="393600"/>
            <a:ext cx="5110200" cy="4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Much better!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Our test still doesn’t work.</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sz="1100">
                <a:solidFill>
                  <a:schemeClr val="dk1"/>
                </a:solidFill>
                <a:latin typeface="Courier New"/>
                <a:ea typeface="Courier New"/>
                <a:cs typeface="Courier New"/>
                <a:sym typeface="Courier New"/>
              </a:rPr>
              <a:t>[[[1, 2, 3, ], [4, 5, 6, ], [7, 8, 9, ], ], [[10, 11, 12, ], [13, 14, 15, ], [16, 17, 18, ], ], ]</a:t>
            </a:r>
            <a:endParaRPr sz="1100">
              <a:solidFill>
                <a:schemeClr val="dk1"/>
              </a:solidFill>
              <a:latin typeface="Courier New"/>
              <a:ea typeface="Courier New"/>
              <a:cs typeface="Courier New"/>
              <a:sym typeface="Courier New"/>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Weird comma behavior for the last element of arrays.</a:t>
            </a:r>
            <a:endParaRPr>
              <a:solidFill>
                <a:schemeClr val="dk1"/>
              </a:solidFill>
              <a:latin typeface="Roboto"/>
              <a:ea typeface="Roboto"/>
              <a:cs typeface="Roboto"/>
              <a:sym typeface="Roboto"/>
            </a:endParaRPr>
          </a:p>
          <a:p>
            <a:pPr indent="-317500" lvl="2" marL="13716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Notably, we have this problem for every nested array</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have identical print statements for the commas and square brackets everywhere, with similar issues for all of them.</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Something like generic types would probably come in handy here, but these methods are </a:t>
            </a:r>
            <a:r>
              <a:rPr b="1" lang="en">
                <a:solidFill>
                  <a:schemeClr val="dk1"/>
                </a:solidFill>
                <a:latin typeface="Inconsolata"/>
                <a:ea typeface="Inconsolata"/>
                <a:cs typeface="Inconsolata"/>
                <a:sym typeface="Inconsolata"/>
              </a:rPr>
              <a:t>static</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p:txBody>
      </p:sp>
      <p:sp>
        <p:nvSpPr>
          <p:cNvPr id="274" name="Google Shape;274;p42"/>
          <p:cNvSpPr txBox="1"/>
          <p:nvPr>
            <p:ph idx="1" type="body"/>
          </p:nvPr>
        </p:nvSpPr>
        <p:spPr>
          <a:xfrm>
            <a:off x="106075" y="393600"/>
            <a:ext cx="44475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0033B3"/>
                </a:solidFill>
                <a:latin typeface="Inconsolata"/>
                <a:ea typeface="Inconsolata"/>
                <a:cs typeface="Inconsolata"/>
                <a:sym typeface="Inconsolata"/>
              </a:rPr>
              <a:t>static void </a:t>
            </a:r>
            <a:r>
              <a:rPr b="1" lang="en" sz="1150">
                <a:solidFill>
                  <a:srgbClr val="00627A"/>
                </a:solidFill>
                <a:latin typeface="Inconsolata"/>
                <a:ea typeface="Inconsolata"/>
                <a:cs typeface="Inconsolata"/>
                <a:sym typeface="Inconsolata"/>
              </a:rPr>
              <a:t>print3DArray</a:t>
            </a:r>
            <a:r>
              <a:rPr b="1" lang="en" sz="1150">
                <a:solidFill>
                  <a:srgbClr val="080808"/>
                </a:solidFill>
                <a:latin typeface="Inconsolata"/>
                <a:ea typeface="Inconsolata"/>
                <a:cs typeface="Inconsolata"/>
                <a:sym typeface="Inconsolata"/>
              </a:rPr>
              <a:t>(</a:t>
            </a:r>
            <a:r>
              <a:rPr b="1" lang="en" sz="1150">
                <a:latin typeface="Inconsolata"/>
                <a:ea typeface="Inconsolata"/>
                <a:cs typeface="Inconsolata"/>
                <a:sym typeface="Inconsolata"/>
              </a:rPr>
              <a:t>String</a:t>
            </a:r>
            <a:r>
              <a:rPr b="1" lang="en" sz="1150">
                <a:solidFill>
                  <a:srgbClr val="080808"/>
                </a:solidFill>
                <a:latin typeface="Inconsolata"/>
                <a:ea typeface="Inconsolata"/>
                <a:cs typeface="Inconsolata"/>
                <a:sym typeface="Inconsolata"/>
              </a:rPr>
              <a:t>[][][] arrays)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System</a:t>
            </a:r>
            <a:r>
              <a:rPr b="1" lang="en" sz="1150">
                <a:solidFill>
                  <a:srgbClr val="080808"/>
                </a:solidFill>
                <a:latin typeface="Inconsolata"/>
                <a:ea typeface="Inconsolata"/>
                <a:cs typeface="Inconsolata"/>
                <a:sym typeface="Inconsolata"/>
              </a:rPr>
              <a:t>.</a:t>
            </a:r>
            <a:r>
              <a:rPr b="1" lang="en" sz="1150">
                <a:solidFill>
                  <a:srgbClr val="871094"/>
                </a:solidFill>
                <a:latin typeface="Inconsolata"/>
                <a:ea typeface="Inconsolata"/>
                <a:cs typeface="Inconsolata"/>
                <a:sym typeface="Inconsolata"/>
              </a:rPr>
              <a:t>out</a:t>
            </a:r>
            <a:r>
              <a:rPr b="1" lang="en" sz="1150">
                <a:solidFill>
                  <a:srgbClr val="080808"/>
                </a:solidFill>
                <a:latin typeface="Inconsolata"/>
                <a:ea typeface="Inconsolata"/>
                <a:cs typeface="Inconsolata"/>
                <a:sym typeface="Inconsolata"/>
              </a:rPr>
              <a:t>.print(</a:t>
            </a:r>
            <a:r>
              <a:rPr b="1" lang="en" sz="1150">
                <a:solidFill>
                  <a:srgbClr val="067D17"/>
                </a:solidFill>
                <a:latin typeface="Inconsolata"/>
                <a:ea typeface="Inconsolata"/>
                <a:cs typeface="Inconsolata"/>
                <a:sym typeface="Inconsolata"/>
              </a:rPr>
              <a:t>"["</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solidFill>
                  <a:srgbClr val="0033B3"/>
                </a:solidFill>
                <a:latin typeface="Inconsolata"/>
                <a:ea typeface="Inconsolata"/>
                <a:cs typeface="Inconsolata"/>
                <a:sym typeface="Inconsolata"/>
              </a:rPr>
              <a:t>for </a:t>
            </a:r>
            <a:r>
              <a:rPr b="1" lang="en" sz="1150">
                <a:solidFill>
                  <a:srgbClr val="080808"/>
                </a:solidFill>
                <a:latin typeface="Inconsolata"/>
                <a:ea typeface="Inconsolata"/>
                <a:cs typeface="Inconsolata"/>
                <a:sym typeface="Inconsolata"/>
              </a:rPr>
              <a:t>(</a:t>
            </a:r>
            <a:r>
              <a:rPr b="1" lang="en" sz="1150">
                <a:latin typeface="Inconsolata"/>
                <a:ea typeface="Inconsolata"/>
                <a:cs typeface="Inconsolata"/>
                <a:sym typeface="Inconsolata"/>
              </a:rPr>
              <a:t>String</a:t>
            </a: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array </a:t>
            </a:r>
            <a:r>
              <a:rPr b="1" lang="en" sz="1150">
                <a:solidFill>
                  <a:srgbClr val="080808"/>
                </a:solidFill>
                <a:latin typeface="Inconsolata"/>
                <a:ea typeface="Inconsolata"/>
                <a:cs typeface="Inconsolata"/>
                <a:sym typeface="Inconsolata"/>
              </a:rPr>
              <a:t>: arrays)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print2DArray(</a:t>
            </a:r>
            <a:r>
              <a:rPr b="1" lang="en" sz="1150">
                <a:latin typeface="Inconsolata"/>
                <a:ea typeface="Inconsolata"/>
                <a:cs typeface="Inconsolata"/>
                <a:sym typeface="Inconsolata"/>
              </a:rPr>
              <a:t>array</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System</a:t>
            </a:r>
            <a:r>
              <a:rPr b="1" lang="en" sz="1150">
                <a:solidFill>
                  <a:srgbClr val="080808"/>
                </a:solidFill>
                <a:latin typeface="Inconsolata"/>
                <a:ea typeface="Inconsolata"/>
                <a:cs typeface="Inconsolata"/>
                <a:sym typeface="Inconsolata"/>
              </a:rPr>
              <a:t>.</a:t>
            </a:r>
            <a:r>
              <a:rPr b="1" lang="en" sz="1150">
                <a:solidFill>
                  <a:srgbClr val="871094"/>
                </a:solidFill>
                <a:latin typeface="Inconsolata"/>
                <a:ea typeface="Inconsolata"/>
                <a:cs typeface="Inconsolata"/>
                <a:sym typeface="Inconsolata"/>
              </a:rPr>
              <a:t>out</a:t>
            </a:r>
            <a:r>
              <a:rPr b="1" lang="en" sz="1150">
                <a:solidFill>
                  <a:srgbClr val="080808"/>
                </a:solidFill>
                <a:latin typeface="Inconsolata"/>
                <a:ea typeface="Inconsolata"/>
                <a:cs typeface="Inconsolata"/>
                <a:sym typeface="Inconsolata"/>
              </a:rPr>
              <a:t>.print(</a:t>
            </a:r>
            <a:r>
              <a:rPr b="1" lang="en" sz="1150">
                <a:solidFill>
                  <a:srgbClr val="067D17"/>
                </a:solidFill>
                <a:latin typeface="Inconsolata"/>
                <a:ea typeface="Inconsolata"/>
                <a:cs typeface="Inconsolata"/>
                <a:sym typeface="Inconsolata"/>
              </a:rPr>
              <a:t>", "</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System</a:t>
            </a:r>
            <a:r>
              <a:rPr b="1" lang="en" sz="1150">
                <a:solidFill>
                  <a:srgbClr val="080808"/>
                </a:solidFill>
                <a:latin typeface="Inconsolata"/>
                <a:ea typeface="Inconsolata"/>
                <a:cs typeface="Inconsolata"/>
                <a:sym typeface="Inconsolata"/>
              </a:rPr>
              <a:t>.</a:t>
            </a:r>
            <a:r>
              <a:rPr b="1" lang="en" sz="1150">
                <a:solidFill>
                  <a:srgbClr val="871094"/>
                </a:solidFill>
                <a:latin typeface="Inconsolata"/>
                <a:ea typeface="Inconsolata"/>
                <a:cs typeface="Inconsolata"/>
                <a:sym typeface="Inconsolata"/>
              </a:rPr>
              <a:t>out</a:t>
            </a:r>
            <a:r>
              <a:rPr b="1" lang="en" sz="1150">
                <a:solidFill>
                  <a:srgbClr val="080808"/>
                </a:solidFill>
                <a:latin typeface="Inconsolata"/>
                <a:ea typeface="Inconsolata"/>
                <a:cs typeface="Inconsolata"/>
                <a:sym typeface="Inconsolata"/>
              </a:rPr>
              <a:t>.print(</a:t>
            </a:r>
            <a:r>
              <a:rPr b="1" lang="en" sz="1150">
                <a:solidFill>
                  <a:srgbClr val="067D17"/>
                </a:solidFill>
                <a:latin typeface="Inconsolata"/>
                <a:ea typeface="Inconsolata"/>
                <a:cs typeface="Inconsolata"/>
                <a:sym typeface="Inconsolata"/>
              </a:rPr>
              <a:t>"]</a:t>
            </a:r>
            <a:r>
              <a:rPr b="1" lang="en" sz="1150">
                <a:solidFill>
                  <a:srgbClr val="0037A6"/>
                </a:solidFill>
                <a:latin typeface="Inconsolata"/>
                <a:ea typeface="Inconsolata"/>
                <a:cs typeface="Inconsolata"/>
                <a:sym typeface="Inconsolata"/>
              </a:rPr>
              <a:t>\n</a:t>
            </a:r>
            <a:r>
              <a:rPr b="1" lang="en" sz="1150">
                <a:solidFill>
                  <a:srgbClr val="067D17"/>
                </a:solidFill>
                <a:latin typeface="Inconsolata"/>
                <a:ea typeface="Inconsolata"/>
                <a:cs typeface="Inconsolata"/>
                <a:sym typeface="Inconsolata"/>
              </a:rPr>
              <a:t>"</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033B3"/>
                </a:solidFill>
                <a:latin typeface="Inconsolata"/>
                <a:ea typeface="Inconsolata"/>
                <a:cs typeface="Inconsolata"/>
                <a:sym typeface="Inconsolata"/>
              </a:rPr>
              <a:t>static void </a:t>
            </a:r>
            <a:r>
              <a:rPr b="1" lang="en" sz="1150">
                <a:solidFill>
                  <a:srgbClr val="00627A"/>
                </a:solidFill>
                <a:latin typeface="Inconsolata"/>
                <a:ea typeface="Inconsolata"/>
                <a:cs typeface="Inconsolata"/>
                <a:sym typeface="Inconsolata"/>
              </a:rPr>
              <a:t>print2DArray</a:t>
            </a:r>
            <a:r>
              <a:rPr b="1" lang="en" sz="1150">
                <a:solidFill>
                  <a:srgbClr val="080808"/>
                </a:solidFill>
                <a:latin typeface="Inconsolata"/>
                <a:ea typeface="Inconsolata"/>
                <a:cs typeface="Inconsolata"/>
                <a:sym typeface="Inconsolata"/>
              </a:rPr>
              <a:t>(</a:t>
            </a:r>
            <a:r>
              <a:rPr b="1" lang="en" sz="1150">
                <a:latin typeface="Inconsolata"/>
                <a:ea typeface="Inconsolata"/>
                <a:cs typeface="Inconsolata"/>
                <a:sym typeface="Inconsolata"/>
              </a:rPr>
              <a:t>String</a:t>
            </a:r>
            <a:r>
              <a:rPr b="1" lang="en" sz="1150">
                <a:solidFill>
                  <a:srgbClr val="080808"/>
                </a:solidFill>
                <a:latin typeface="Inconsolata"/>
                <a:ea typeface="Inconsolata"/>
                <a:cs typeface="Inconsolata"/>
                <a:sym typeface="Inconsolata"/>
              </a:rPr>
              <a:t>[][] array)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solidFill>
                  <a:srgbClr val="0033B3"/>
                </a:solidFill>
                <a:latin typeface="Inconsolata"/>
                <a:ea typeface="Inconsolata"/>
                <a:cs typeface="Inconsolata"/>
                <a:sym typeface="Inconsolata"/>
              </a:rPr>
              <a:t>if </a:t>
            </a:r>
            <a:r>
              <a:rPr b="1" lang="en" sz="1150">
                <a:solidFill>
                  <a:srgbClr val="080808"/>
                </a:solidFill>
                <a:latin typeface="Inconsolata"/>
                <a:ea typeface="Inconsolata"/>
                <a:cs typeface="Inconsolata"/>
                <a:sym typeface="Inconsolata"/>
              </a:rPr>
              <a:t>(array != </a:t>
            </a:r>
            <a:r>
              <a:rPr b="1" lang="en" sz="1150">
                <a:solidFill>
                  <a:srgbClr val="0033B3"/>
                </a:solidFill>
                <a:latin typeface="Inconsolata"/>
                <a:ea typeface="Inconsolata"/>
                <a:cs typeface="Inconsolata"/>
                <a:sym typeface="Inconsolata"/>
              </a:rPr>
              <a:t>null</a:t>
            </a:r>
            <a:r>
              <a:rPr b="1" lang="en" sz="1150">
                <a:solidFill>
                  <a:srgbClr val="080808"/>
                </a:solidFill>
                <a:latin typeface="Inconsolata"/>
                <a:ea typeface="Inconsolata"/>
                <a:cs typeface="Inconsolata"/>
                <a:sym typeface="Inconsolata"/>
              </a:rPr>
              <a:t>)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System</a:t>
            </a:r>
            <a:r>
              <a:rPr b="1" lang="en" sz="1150">
                <a:solidFill>
                  <a:srgbClr val="080808"/>
                </a:solidFill>
                <a:latin typeface="Inconsolata"/>
                <a:ea typeface="Inconsolata"/>
                <a:cs typeface="Inconsolata"/>
                <a:sym typeface="Inconsolata"/>
              </a:rPr>
              <a:t>.</a:t>
            </a:r>
            <a:r>
              <a:rPr b="1" lang="en" sz="1150">
                <a:solidFill>
                  <a:srgbClr val="871094"/>
                </a:solidFill>
                <a:latin typeface="Inconsolata"/>
                <a:ea typeface="Inconsolata"/>
                <a:cs typeface="Inconsolata"/>
                <a:sym typeface="Inconsolata"/>
              </a:rPr>
              <a:t>out</a:t>
            </a:r>
            <a:r>
              <a:rPr b="1" lang="en" sz="1150">
                <a:solidFill>
                  <a:srgbClr val="080808"/>
                </a:solidFill>
                <a:latin typeface="Inconsolata"/>
                <a:ea typeface="Inconsolata"/>
                <a:cs typeface="Inconsolata"/>
                <a:sym typeface="Inconsolata"/>
              </a:rPr>
              <a:t>.print(</a:t>
            </a:r>
            <a:r>
              <a:rPr b="1" lang="en" sz="1150">
                <a:solidFill>
                  <a:srgbClr val="067D17"/>
                </a:solidFill>
                <a:latin typeface="Inconsolata"/>
                <a:ea typeface="Inconsolata"/>
                <a:cs typeface="Inconsolata"/>
                <a:sym typeface="Inconsolata"/>
              </a:rPr>
              <a:t>"["</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solidFill>
                  <a:srgbClr val="0033B3"/>
                </a:solidFill>
                <a:latin typeface="Inconsolata"/>
                <a:ea typeface="Inconsolata"/>
                <a:cs typeface="Inconsolata"/>
                <a:sym typeface="Inconsolata"/>
              </a:rPr>
              <a:t>for </a:t>
            </a:r>
            <a:r>
              <a:rPr b="1" lang="en" sz="1150">
                <a:solidFill>
                  <a:srgbClr val="080808"/>
                </a:solidFill>
                <a:latin typeface="Inconsolata"/>
                <a:ea typeface="Inconsolata"/>
                <a:cs typeface="Inconsolata"/>
                <a:sym typeface="Inconsolata"/>
              </a:rPr>
              <a:t>(</a:t>
            </a:r>
            <a:r>
              <a:rPr b="1" lang="en" sz="1150">
                <a:latin typeface="Inconsolata"/>
                <a:ea typeface="Inconsolata"/>
                <a:cs typeface="Inconsolata"/>
                <a:sym typeface="Inconsolata"/>
              </a:rPr>
              <a:t>String</a:t>
            </a: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arr </a:t>
            </a:r>
            <a:r>
              <a:rPr b="1" lang="en" sz="1150">
                <a:solidFill>
                  <a:srgbClr val="080808"/>
                </a:solidFill>
                <a:latin typeface="Inconsolata"/>
                <a:ea typeface="Inconsolata"/>
                <a:cs typeface="Inconsolata"/>
                <a:sym typeface="Inconsolata"/>
              </a:rPr>
              <a:t>: array)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print1DArray(</a:t>
            </a:r>
            <a:r>
              <a:rPr b="1" lang="en" sz="1150">
                <a:latin typeface="Inconsolata"/>
                <a:ea typeface="Inconsolata"/>
                <a:cs typeface="Inconsolata"/>
                <a:sym typeface="Inconsolata"/>
              </a:rPr>
              <a:t>arr</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System</a:t>
            </a:r>
            <a:r>
              <a:rPr b="1" lang="en" sz="1150">
                <a:solidFill>
                  <a:srgbClr val="080808"/>
                </a:solidFill>
                <a:latin typeface="Inconsolata"/>
                <a:ea typeface="Inconsolata"/>
                <a:cs typeface="Inconsolata"/>
                <a:sym typeface="Inconsolata"/>
              </a:rPr>
              <a:t>.</a:t>
            </a:r>
            <a:r>
              <a:rPr b="1" lang="en" sz="1150">
                <a:solidFill>
                  <a:srgbClr val="871094"/>
                </a:solidFill>
                <a:latin typeface="Inconsolata"/>
                <a:ea typeface="Inconsolata"/>
                <a:cs typeface="Inconsolata"/>
                <a:sym typeface="Inconsolata"/>
              </a:rPr>
              <a:t>out</a:t>
            </a:r>
            <a:r>
              <a:rPr b="1" lang="en" sz="1150">
                <a:solidFill>
                  <a:srgbClr val="080808"/>
                </a:solidFill>
                <a:latin typeface="Inconsolata"/>
                <a:ea typeface="Inconsolata"/>
                <a:cs typeface="Inconsolata"/>
                <a:sym typeface="Inconsolata"/>
              </a:rPr>
              <a:t>.print(</a:t>
            </a:r>
            <a:r>
              <a:rPr b="1" lang="en" sz="1150">
                <a:solidFill>
                  <a:srgbClr val="067D17"/>
                </a:solidFill>
                <a:latin typeface="Inconsolata"/>
                <a:ea typeface="Inconsolata"/>
                <a:cs typeface="Inconsolata"/>
                <a:sym typeface="Inconsolata"/>
              </a:rPr>
              <a:t>", "</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System</a:t>
            </a:r>
            <a:r>
              <a:rPr b="1" lang="en" sz="1150">
                <a:solidFill>
                  <a:srgbClr val="080808"/>
                </a:solidFill>
                <a:latin typeface="Inconsolata"/>
                <a:ea typeface="Inconsolata"/>
                <a:cs typeface="Inconsolata"/>
                <a:sym typeface="Inconsolata"/>
              </a:rPr>
              <a:t>.</a:t>
            </a:r>
            <a:r>
              <a:rPr b="1" lang="en" sz="1150">
                <a:solidFill>
                  <a:srgbClr val="871094"/>
                </a:solidFill>
                <a:latin typeface="Inconsolata"/>
                <a:ea typeface="Inconsolata"/>
                <a:cs typeface="Inconsolata"/>
                <a:sym typeface="Inconsolata"/>
              </a:rPr>
              <a:t>out</a:t>
            </a:r>
            <a:r>
              <a:rPr b="1" lang="en" sz="1150">
                <a:solidFill>
                  <a:srgbClr val="080808"/>
                </a:solidFill>
                <a:latin typeface="Inconsolata"/>
                <a:ea typeface="Inconsolata"/>
                <a:cs typeface="Inconsolata"/>
                <a:sym typeface="Inconsolata"/>
              </a:rPr>
              <a:t>.print(</a:t>
            </a:r>
            <a:r>
              <a:rPr b="1" lang="en" sz="1150">
                <a:solidFill>
                  <a:srgbClr val="067D17"/>
                </a:solidFill>
                <a:latin typeface="Inconsolata"/>
                <a:ea typeface="Inconsolata"/>
                <a:cs typeface="Inconsolata"/>
                <a:sym typeface="Inconsolata"/>
              </a:rPr>
              <a:t>"]"</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033B3"/>
                </a:solidFill>
                <a:latin typeface="Inconsolata"/>
                <a:ea typeface="Inconsolata"/>
                <a:cs typeface="Inconsolata"/>
                <a:sym typeface="Inconsolata"/>
              </a:rPr>
              <a:t>static void </a:t>
            </a:r>
            <a:r>
              <a:rPr b="1" lang="en" sz="1150">
                <a:solidFill>
                  <a:srgbClr val="00627A"/>
                </a:solidFill>
                <a:latin typeface="Inconsolata"/>
                <a:ea typeface="Inconsolata"/>
                <a:cs typeface="Inconsolata"/>
                <a:sym typeface="Inconsolata"/>
              </a:rPr>
              <a:t>print1DArray</a:t>
            </a:r>
            <a:r>
              <a:rPr b="1" lang="en" sz="1150">
                <a:solidFill>
                  <a:srgbClr val="080808"/>
                </a:solidFill>
                <a:latin typeface="Inconsolata"/>
                <a:ea typeface="Inconsolata"/>
                <a:cs typeface="Inconsolata"/>
                <a:sym typeface="Inconsolata"/>
              </a:rPr>
              <a:t>(</a:t>
            </a:r>
            <a:r>
              <a:rPr b="1" lang="en" sz="1150">
                <a:latin typeface="Inconsolata"/>
                <a:ea typeface="Inconsolata"/>
                <a:cs typeface="Inconsolata"/>
                <a:sym typeface="Inconsolata"/>
              </a:rPr>
              <a:t>String</a:t>
            </a:r>
            <a:r>
              <a:rPr b="1" lang="en" sz="1150">
                <a:solidFill>
                  <a:srgbClr val="080808"/>
                </a:solidFill>
                <a:latin typeface="Inconsolata"/>
                <a:ea typeface="Inconsolata"/>
                <a:cs typeface="Inconsolata"/>
                <a:sym typeface="Inconsolata"/>
              </a:rPr>
              <a:t>[] arr)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solidFill>
                  <a:srgbClr val="0033B3"/>
                </a:solidFill>
                <a:latin typeface="Inconsolata"/>
                <a:ea typeface="Inconsolata"/>
                <a:cs typeface="Inconsolata"/>
                <a:sym typeface="Inconsolata"/>
              </a:rPr>
              <a:t>if </a:t>
            </a:r>
            <a:r>
              <a:rPr b="1" lang="en" sz="1150">
                <a:solidFill>
                  <a:srgbClr val="080808"/>
                </a:solidFill>
                <a:latin typeface="Inconsolata"/>
                <a:ea typeface="Inconsolata"/>
                <a:cs typeface="Inconsolata"/>
                <a:sym typeface="Inconsolata"/>
              </a:rPr>
              <a:t>(arr != </a:t>
            </a:r>
            <a:r>
              <a:rPr b="1" lang="en" sz="1150">
                <a:solidFill>
                  <a:srgbClr val="0033B3"/>
                </a:solidFill>
                <a:latin typeface="Inconsolata"/>
                <a:ea typeface="Inconsolata"/>
                <a:cs typeface="Inconsolata"/>
                <a:sym typeface="Inconsolata"/>
              </a:rPr>
              <a:t>null</a:t>
            </a:r>
            <a:r>
              <a:rPr b="1" lang="en" sz="1150">
                <a:solidFill>
                  <a:srgbClr val="080808"/>
                </a:solidFill>
                <a:latin typeface="Inconsolata"/>
                <a:ea typeface="Inconsolata"/>
                <a:cs typeface="Inconsolata"/>
                <a:sym typeface="Inconsolata"/>
              </a:rPr>
              <a:t>)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System</a:t>
            </a:r>
            <a:r>
              <a:rPr b="1" lang="en" sz="1150">
                <a:solidFill>
                  <a:srgbClr val="080808"/>
                </a:solidFill>
                <a:latin typeface="Inconsolata"/>
                <a:ea typeface="Inconsolata"/>
                <a:cs typeface="Inconsolata"/>
                <a:sym typeface="Inconsolata"/>
              </a:rPr>
              <a:t>.</a:t>
            </a:r>
            <a:r>
              <a:rPr b="1" lang="en" sz="1150">
                <a:solidFill>
                  <a:srgbClr val="871094"/>
                </a:solidFill>
                <a:latin typeface="Inconsolata"/>
                <a:ea typeface="Inconsolata"/>
                <a:cs typeface="Inconsolata"/>
                <a:sym typeface="Inconsolata"/>
              </a:rPr>
              <a:t>out</a:t>
            </a:r>
            <a:r>
              <a:rPr b="1" lang="en" sz="1150">
                <a:solidFill>
                  <a:srgbClr val="080808"/>
                </a:solidFill>
                <a:latin typeface="Inconsolata"/>
                <a:ea typeface="Inconsolata"/>
                <a:cs typeface="Inconsolata"/>
                <a:sym typeface="Inconsolata"/>
              </a:rPr>
              <a:t>.print(</a:t>
            </a:r>
            <a:r>
              <a:rPr b="1" lang="en" sz="1150">
                <a:solidFill>
                  <a:srgbClr val="067D17"/>
                </a:solidFill>
                <a:latin typeface="Inconsolata"/>
                <a:ea typeface="Inconsolata"/>
                <a:cs typeface="Inconsolata"/>
                <a:sym typeface="Inconsolata"/>
              </a:rPr>
              <a:t>"["</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solidFill>
                  <a:srgbClr val="0033B3"/>
                </a:solidFill>
                <a:latin typeface="Inconsolata"/>
                <a:ea typeface="Inconsolata"/>
                <a:cs typeface="Inconsolata"/>
                <a:sym typeface="Inconsolata"/>
              </a:rPr>
              <a:t>for </a:t>
            </a:r>
            <a:r>
              <a:rPr b="1" lang="en" sz="1150">
                <a:solidFill>
                  <a:srgbClr val="080808"/>
                </a:solidFill>
                <a:latin typeface="Inconsolata"/>
                <a:ea typeface="Inconsolata"/>
                <a:cs typeface="Inconsolata"/>
                <a:sym typeface="Inconsolata"/>
              </a:rPr>
              <a:t>(</a:t>
            </a:r>
            <a:r>
              <a:rPr b="1" lang="en" sz="1150">
                <a:latin typeface="Inconsolata"/>
                <a:ea typeface="Inconsolata"/>
                <a:cs typeface="Inconsolata"/>
                <a:sym typeface="Inconsolata"/>
              </a:rPr>
              <a:t>String a </a:t>
            </a:r>
            <a:r>
              <a:rPr b="1" lang="en" sz="1150">
                <a:solidFill>
                  <a:srgbClr val="080808"/>
                </a:solidFill>
                <a:latin typeface="Inconsolata"/>
                <a:ea typeface="Inconsolata"/>
                <a:cs typeface="Inconsolata"/>
                <a:sym typeface="Inconsolata"/>
              </a:rPr>
              <a:t>: arr)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System</a:t>
            </a:r>
            <a:r>
              <a:rPr b="1" lang="en" sz="1150">
                <a:solidFill>
                  <a:srgbClr val="080808"/>
                </a:solidFill>
                <a:latin typeface="Inconsolata"/>
                <a:ea typeface="Inconsolata"/>
                <a:cs typeface="Inconsolata"/>
                <a:sym typeface="Inconsolata"/>
              </a:rPr>
              <a:t>.</a:t>
            </a:r>
            <a:r>
              <a:rPr b="1" lang="en" sz="1150">
                <a:solidFill>
                  <a:srgbClr val="871094"/>
                </a:solidFill>
                <a:latin typeface="Inconsolata"/>
                <a:ea typeface="Inconsolata"/>
                <a:cs typeface="Inconsolata"/>
                <a:sym typeface="Inconsolata"/>
              </a:rPr>
              <a:t>out</a:t>
            </a:r>
            <a:r>
              <a:rPr b="1" lang="en" sz="1150">
                <a:solidFill>
                  <a:srgbClr val="080808"/>
                </a:solidFill>
                <a:latin typeface="Inconsolata"/>
                <a:ea typeface="Inconsolata"/>
                <a:cs typeface="Inconsolata"/>
                <a:sym typeface="Inconsolata"/>
              </a:rPr>
              <a:t>.print(</a:t>
            </a:r>
            <a:r>
              <a:rPr b="1" lang="en" sz="1150">
                <a:latin typeface="Inconsolata"/>
                <a:ea typeface="Inconsolata"/>
                <a:cs typeface="Inconsolata"/>
                <a:sym typeface="Inconsolata"/>
              </a:rPr>
              <a:t>a </a:t>
            </a:r>
            <a:r>
              <a:rPr b="1" lang="en" sz="1150">
                <a:solidFill>
                  <a:srgbClr val="080808"/>
                </a:solidFill>
                <a:latin typeface="Inconsolata"/>
                <a:ea typeface="Inconsolata"/>
                <a:cs typeface="Inconsolata"/>
                <a:sym typeface="Inconsolata"/>
              </a:rPr>
              <a:t>+ </a:t>
            </a:r>
            <a:r>
              <a:rPr b="1" lang="en" sz="1150">
                <a:solidFill>
                  <a:srgbClr val="067D17"/>
                </a:solidFill>
                <a:latin typeface="Inconsolata"/>
                <a:ea typeface="Inconsolata"/>
                <a:cs typeface="Inconsolata"/>
                <a:sym typeface="Inconsolata"/>
              </a:rPr>
              <a:t>", "</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r>
              <a:rPr b="1" lang="en" sz="1150">
                <a:latin typeface="Inconsolata"/>
                <a:ea typeface="Inconsolata"/>
                <a:cs typeface="Inconsolata"/>
                <a:sym typeface="Inconsolata"/>
              </a:rPr>
              <a:t>System</a:t>
            </a:r>
            <a:r>
              <a:rPr b="1" lang="en" sz="1150">
                <a:solidFill>
                  <a:srgbClr val="080808"/>
                </a:solidFill>
                <a:latin typeface="Inconsolata"/>
                <a:ea typeface="Inconsolata"/>
                <a:cs typeface="Inconsolata"/>
                <a:sym typeface="Inconsolata"/>
              </a:rPr>
              <a:t>.</a:t>
            </a:r>
            <a:r>
              <a:rPr b="1" lang="en" sz="1150">
                <a:solidFill>
                  <a:srgbClr val="871094"/>
                </a:solidFill>
                <a:latin typeface="Inconsolata"/>
                <a:ea typeface="Inconsolata"/>
                <a:cs typeface="Inconsolata"/>
                <a:sym typeface="Inconsolata"/>
              </a:rPr>
              <a:t>out</a:t>
            </a:r>
            <a:r>
              <a:rPr b="1" lang="en" sz="1150">
                <a:solidFill>
                  <a:srgbClr val="080808"/>
                </a:solidFill>
                <a:latin typeface="Inconsolata"/>
                <a:ea typeface="Inconsolata"/>
                <a:cs typeface="Inconsolata"/>
                <a:sym typeface="Inconsolata"/>
              </a:rPr>
              <a:t>.print(</a:t>
            </a:r>
            <a:r>
              <a:rPr b="1" lang="en" sz="1150">
                <a:solidFill>
                  <a:srgbClr val="067D17"/>
                </a:solidFill>
                <a:latin typeface="Inconsolata"/>
                <a:ea typeface="Inconsolata"/>
                <a:cs typeface="Inconsolata"/>
                <a:sym typeface="Inconsolata"/>
              </a:rPr>
              <a:t>"]"</a:t>
            </a: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   }</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150">
                <a:solidFill>
                  <a:srgbClr val="080808"/>
                </a:solidFill>
                <a:latin typeface="Inconsolata"/>
                <a:ea typeface="Inconsolata"/>
                <a:cs typeface="Inconsolata"/>
                <a:sym typeface="Inconsolata"/>
              </a:rPr>
              <a:t>}</a:t>
            </a:r>
            <a:endParaRPr b="1" sz="1150">
              <a:solidFill>
                <a:srgbClr val="080808"/>
              </a:solidFill>
              <a:latin typeface="Inconsolata"/>
              <a:ea typeface="Inconsolata"/>
              <a:cs typeface="Inconsolata"/>
              <a:sym typeface="Inconsolata"/>
            </a:endParaRPr>
          </a:p>
          <a:p>
            <a:pPr indent="0" lvl="0" marL="0" rtl="0" algn="l">
              <a:spcBef>
                <a:spcPts val="0"/>
              </a:spcBef>
              <a:spcAft>
                <a:spcPts val="0"/>
              </a:spcAft>
              <a:buNone/>
            </a:pPr>
            <a:r>
              <a:t/>
            </a:r>
            <a:endParaRPr b="1" sz="1150">
              <a:solidFill>
                <a:srgbClr val="0033B3"/>
              </a:solidFill>
              <a:latin typeface="Inconsolata"/>
              <a:ea typeface="Inconsolata"/>
              <a:cs typeface="Inconsolata"/>
              <a:sym typeface="Inconsolat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nvSpPr>
        <p:spPr>
          <a:xfrm>
            <a:off x="0" y="0"/>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5394"/>
                </a:solidFill>
                <a:latin typeface="Roboto Medium"/>
                <a:ea typeface="Roboto Medium"/>
                <a:cs typeface="Roboto Medium"/>
                <a:sym typeface="Roboto Medium"/>
              </a:rPr>
              <a:t>Background</a:t>
            </a:r>
            <a:endParaRPr sz="1600">
              <a:solidFill>
                <a:srgbClr val="0B5394"/>
              </a:solidFill>
              <a:latin typeface="Roboto Medium"/>
              <a:ea typeface="Roboto Medium"/>
              <a:cs typeface="Roboto Medium"/>
              <a:sym typeface="Roboto Medium"/>
            </a:endParaRPr>
          </a:p>
        </p:txBody>
      </p:sp>
      <p:sp>
        <p:nvSpPr>
          <p:cNvPr id="154" name="Google Shape;154;p25"/>
          <p:cNvSpPr txBox="1"/>
          <p:nvPr/>
        </p:nvSpPr>
        <p:spPr>
          <a:xfrm>
            <a:off x="939975" y="2797475"/>
            <a:ext cx="357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oboto"/>
                <a:ea typeface="Roboto"/>
                <a:cs typeface="Roboto"/>
                <a:sym typeface="Roboto"/>
              </a:rPr>
              <a:t>Dominic Conricode (he/him)</a:t>
            </a:r>
            <a:endParaRPr sz="2000">
              <a:latin typeface="Roboto"/>
              <a:ea typeface="Roboto"/>
              <a:cs typeface="Roboto"/>
              <a:sym typeface="Roboto"/>
            </a:endParaRPr>
          </a:p>
        </p:txBody>
      </p:sp>
      <p:sp>
        <p:nvSpPr>
          <p:cNvPr id="155" name="Google Shape;155;p25"/>
          <p:cNvSpPr txBox="1"/>
          <p:nvPr/>
        </p:nvSpPr>
        <p:spPr>
          <a:xfrm>
            <a:off x="532575" y="3290063"/>
            <a:ext cx="39867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600"/>
              </a:spcBef>
              <a:spcAft>
                <a:spcPts val="0"/>
              </a:spcAft>
              <a:buClr>
                <a:schemeClr val="dk1"/>
              </a:buClr>
              <a:buSzPts val="1800"/>
              <a:buFont typeface="Roboto"/>
              <a:buChar char="●"/>
            </a:pPr>
            <a:r>
              <a:rPr lang="en" sz="1800">
                <a:solidFill>
                  <a:schemeClr val="dk1"/>
                </a:solidFill>
                <a:latin typeface="Roboto"/>
                <a:ea typeface="Roboto"/>
                <a:cs typeface="Roboto"/>
                <a:sym typeface="Roboto"/>
              </a:rPr>
              <a:t>Senior majoring in CS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5th Semester on staff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Thinks space is cool</a:t>
            </a:r>
            <a:endParaRPr sz="1800">
              <a:latin typeface="Roboto"/>
              <a:ea typeface="Roboto"/>
              <a:cs typeface="Roboto"/>
              <a:sym typeface="Roboto"/>
            </a:endParaRPr>
          </a:p>
        </p:txBody>
      </p:sp>
      <p:pic>
        <p:nvPicPr>
          <p:cNvPr id="156" name="Google Shape;156;p25"/>
          <p:cNvPicPr preferRelativeResize="0"/>
          <p:nvPr/>
        </p:nvPicPr>
        <p:blipFill rotWithShape="1">
          <a:blip r:embed="rId3">
            <a:alphaModFix/>
          </a:blip>
          <a:srcRect b="13101" l="12610" r="0" t="5972"/>
          <a:stretch/>
        </p:blipFill>
        <p:spPr>
          <a:xfrm>
            <a:off x="1474125" y="693875"/>
            <a:ext cx="2103600" cy="2103600"/>
          </a:xfrm>
          <a:prstGeom prst="ellipse">
            <a:avLst/>
          </a:prstGeom>
          <a:noFill/>
          <a:ln>
            <a:noFill/>
          </a:ln>
        </p:spPr>
      </p:pic>
      <p:sp>
        <p:nvSpPr>
          <p:cNvPr id="157" name="Google Shape;157;p25"/>
          <p:cNvSpPr txBox="1"/>
          <p:nvPr/>
        </p:nvSpPr>
        <p:spPr>
          <a:xfrm>
            <a:off x="4896825" y="2797475"/>
            <a:ext cx="376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oboto"/>
                <a:ea typeface="Roboto"/>
                <a:cs typeface="Roboto"/>
                <a:sym typeface="Roboto"/>
              </a:rPr>
              <a:t>Vanessa Teo (she/her)</a:t>
            </a:r>
            <a:endParaRPr sz="2000">
              <a:latin typeface="Roboto"/>
              <a:ea typeface="Roboto"/>
              <a:cs typeface="Roboto"/>
              <a:sym typeface="Roboto"/>
            </a:endParaRPr>
          </a:p>
        </p:txBody>
      </p:sp>
      <p:sp>
        <p:nvSpPr>
          <p:cNvPr id="158" name="Google Shape;158;p25"/>
          <p:cNvSpPr txBox="1"/>
          <p:nvPr/>
        </p:nvSpPr>
        <p:spPr>
          <a:xfrm>
            <a:off x="4775025" y="3239475"/>
            <a:ext cx="41382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600"/>
              </a:spcBef>
              <a:spcAft>
                <a:spcPts val="0"/>
              </a:spcAft>
              <a:buClr>
                <a:schemeClr val="dk1"/>
              </a:buClr>
              <a:buSzPts val="1800"/>
              <a:buFont typeface="Roboto"/>
              <a:buChar char="●"/>
            </a:pPr>
            <a:r>
              <a:rPr lang="en" sz="1800">
                <a:solidFill>
                  <a:schemeClr val="dk1"/>
                </a:solidFill>
                <a:latin typeface="Roboto"/>
                <a:ea typeface="Roboto"/>
                <a:cs typeface="Roboto"/>
                <a:sym typeface="Roboto"/>
              </a:rPr>
              <a:t>Junior majoring in CS + Environmental Econ &amp; Policy</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4th semester on staff</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Has two cats</a:t>
            </a:r>
            <a:endParaRPr sz="1800">
              <a:latin typeface="Roboto"/>
              <a:ea typeface="Roboto"/>
              <a:cs typeface="Roboto"/>
              <a:sym typeface="Roboto"/>
            </a:endParaRPr>
          </a:p>
        </p:txBody>
      </p:sp>
      <p:pic>
        <p:nvPicPr>
          <p:cNvPr id="159" name="Google Shape;159;p25"/>
          <p:cNvPicPr preferRelativeResize="0"/>
          <p:nvPr/>
        </p:nvPicPr>
        <p:blipFill rotWithShape="1">
          <a:blip r:embed="rId4">
            <a:alphaModFix/>
          </a:blip>
          <a:srcRect b="0" l="0" r="0" t="0"/>
          <a:stretch/>
        </p:blipFill>
        <p:spPr>
          <a:xfrm>
            <a:off x="5726775" y="693863"/>
            <a:ext cx="2103600" cy="21036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 Code Example - Code generically; don’t repeat yourself</a:t>
            </a:r>
            <a:endParaRPr/>
          </a:p>
        </p:txBody>
      </p:sp>
      <p:sp>
        <p:nvSpPr>
          <p:cNvPr id="280" name="Google Shape;280;p43"/>
          <p:cNvSpPr txBox="1"/>
          <p:nvPr>
            <p:ph idx="1" type="body"/>
          </p:nvPr>
        </p:nvSpPr>
        <p:spPr>
          <a:xfrm>
            <a:off x="106075" y="393600"/>
            <a:ext cx="44475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33B3"/>
                </a:solidFill>
                <a:latin typeface="Inconsolata"/>
                <a:ea typeface="Inconsolata"/>
                <a:cs typeface="Inconsolata"/>
                <a:sym typeface="Inconsolata"/>
              </a:rPr>
              <a:t>static void </a:t>
            </a:r>
            <a:r>
              <a:rPr b="1" lang="en" sz="1300">
                <a:solidFill>
                  <a:srgbClr val="00627A"/>
                </a:solidFill>
                <a:latin typeface="Inconsolata"/>
                <a:ea typeface="Inconsolata"/>
                <a:cs typeface="Inconsolata"/>
                <a:sym typeface="Inconsolata"/>
              </a:rPr>
              <a:t>print3DArray</a:t>
            </a:r>
            <a:r>
              <a:rPr b="1" lang="en" sz="1300">
                <a:solidFill>
                  <a:srgbClr val="080808"/>
                </a:solidFill>
                <a:latin typeface="Inconsolata"/>
                <a:ea typeface="Inconsolata"/>
                <a:cs typeface="Inconsolata"/>
                <a:sym typeface="Inconsolata"/>
              </a:rPr>
              <a:t>(</a:t>
            </a:r>
            <a:r>
              <a:rPr b="1" lang="en" sz="1300">
                <a:latin typeface="Inconsolata"/>
                <a:ea typeface="Inconsolata"/>
                <a:cs typeface="Inconsolata"/>
                <a:sym typeface="Inconsolata"/>
              </a:rPr>
              <a:t>String</a:t>
            </a:r>
            <a:r>
              <a:rPr b="1" lang="en" sz="1300">
                <a:solidFill>
                  <a:srgbClr val="080808"/>
                </a:solidFill>
                <a:latin typeface="Inconsolata"/>
                <a:ea typeface="Inconsolata"/>
                <a:cs typeface="Inconsolata"/>
                <a:sym typeface="Inconsolata"/>
              </a:rPr>
              <a:t>[][][] arrays)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printCommaSeparated(arrays);</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r>
              <a:rPr b="1" lang="en" sz="1300">
                <a:latin typeface="Inconsolata"/>
                <a:ea typeface="Inconsolata"/>
                <a:cs typeface="Inconsolata"/>
                <a:sym typeface="Inconsolata"/>
              </a:rPr>
              <a:t>System</a:t>
            </a:r>
            <a:r>
              <a:rPr b="1" lang="en" sz="1300">
                <a:solidFill>
                  <a:srgbClr val="080808"/>
                </a:solidFill>
                <a:latin typeface="Inconsolata"/>
                <a:ea typeface="Inconsolata"/>
                <a:cs typeface="Inconsolata"/>
                <a:sym typeface="Inconsolata"/>
              </a:rPr>
              <a:t>.</a:t>
            </a:r>
            <a:r>
              <a:rPr b="1" lang="en" sz="1300">
                <a:solidFill>
                  <a:srgbClr val="871094"/>
                </a:solidFill>
                <a:latin typeface="Inconsolata"/>
                <a:ea typeface="Inconsolata"/>
                <a:cs typeface="Inconsolata"/>
                <a:sym typeface="Inconsolata"/>
              </a:rPr>
              <a:t>out</a:t>
            </a:r>
            <a:r>
              <a:rPr b="1" lang="en" sz="1300">
                <a:solidFill>
                  <a:srgbClr val="080808"/>
                </a:solidFill>
                <a:latin typeface="Inconsolata"/>
                <a:ea typeface="Inconsolata"/>
                <a:cs typeface="Inconsolata"/>
                <a:sym typeface="Inconsolata"/>
              </a:rPr>
              <a:t>.print(</a:t>
            </a:r>
            <a:r>
              <a:rPr b="1" lang="en" sz="1300">
                <a:solidFill>
                  <a:srgbClr val="067D17"/>
                </a:solidFill>
                <a:latin typeface="Inconsolata"/>
                <a:ea typeface="Inconsolata"/>
                <a:cs typeface="Inconsolata"/>
                <a:sym typeface="Inconsolata"/>
              </a:rPr>
              <a:t>"</a:t>
            </a:r>
            <a:r>
              <a:rPr b="1" lang="en" sz="1300">
                <a:solidFill>
                  <a:srgbClr val="0037A6"/>
                </a:solidFill>
                <a:latin typeface="Inconsolata"/>
                <a:ea typeface="Inconsolata"/>
                <a:cs typeface="Inconsolata"/>
                <a:sym typeface="Inconsolata"/>
              </a:rPr>
              <a:t>\n</a:t>
            </a:r>
            <a:r>
              <a:rPr b="1" lang="en" sz="1300">
                <a:solidFill>
                  <a:srgbClr val="067D17"/>
                </a:solidFill>
                <a:latin typeface="Inconsolata"/>
                <a:ea typeface="Inconsolata"/>
                <a:cs typeface="Inconsolata"/>
                <a:sym typeface="Inconsolata"/>
              </a:rPr>
              <a:t>"</a:t>
            </a:r>
            <a:r>
              <a:rPr b="1" lang="en" sz="1300">
                <a:solidFill>
                  <a:srgbClr val="080808"/>
                </a:solidFill>
                <a:latin typeface="Inconsolata"/>
                <a:ea typeface="Inconsolata"/>
                <a:cs typeface="Inconsolata"/>
                <a:sym typeface="Inconsolata"/>
              </a:rPr>
              <a:t>);</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033B3"/>
                </a:solidFill>
                <a:latin typeface="Inconsolata"/>
                <a:ea typeface="Inconsolata"/>
                <a:cs typeface="Inconsolata"/>
                <a:sym typeface="Inconsolata"/>
              </a:rPr>
              <a:t>static void </a:t>
            </a:r>
            <a:r>
              <a:rPr b="1" lang="en" sz="1300">
                <a:solidFill>
                  <a:srgbClr val="00627A"/>
                </a:solidFill>
                <a:latin typeface="Inconsolata"/>
                <a:ea typeface="Inconsolata"/>
                <a:cs typeface="Inconsolata"/>
                <a:sym typeface="Inconsolata"/>
              </a:rPr>
              <a:t>print2DArray</a:t>
            </a:r>
            <a:r>
              <a:rPr b="1" lang="en" sz="1300">
                <a:solidFill>
                  <a:srgbClr val="080808"/>
                </a:solidFill>
                <a:latin typeface="Inconsolata"/>
                <a:ea typeface="Inconsolata"/>
                <a:cs typeface="Inconsolata"/>
                <a:sym typeface="Inconsolata"/>
              </a:rPr>
              <a:t>(</a:t>
            </a:r>
            <a:r>
              <a:rPr b="1" lang="en" sz="1300">
                <a:latin typeface="Inconsolata"/>
                <a:ea typeface="Inconsolata"/>
                <a:cs typeface="Inconsolata"/>
                <a:sym typeface="Inconsolata"/>
              </a:rPr>
              <a:t>String</a:t>
            </a:r>
            <a:r>
              <a:rPr b="1" lang="en" sz="1300">
                <a:solidFill>
                  <a:srgbClr val="080808"/>
                </a:solidFill>
                <a:latin typeface="Inconsolata"/>
                <a:ea typeface="Inconsolata"/>
                <a:cs typeface="Inconsolata"/>
                <a:sym typeface="Inconsolata"/>
              </a:rPr>
              <a:t>[][] array)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printCommaSeparated(array);</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033B3"/>
                </a:solidFill>
                <a:latin typeface="Inconsolata"/>
                <a:ea typeface="Inconsolata"/>
                <a:cs typeface="Inconsolata"/>
                <a:sym typeface="Inconsolata"/>
              </a:rPr>
              <a:t>static void </a:t>
            </a:r>
            <a:r>
              <a:rPr b="1" lang="en" sz="1300">
                <a:solidFill>
                  <a:srgbClr val="00627A"/>
                </a:solidFill>
                <a:latin typeface="Inconsolata"/>
                <a:ea typeface="Inconsolata"/>
                <a:cs typeface="Inconsolata"/>
                <a:sym typeface="Inconsolata"/>
              </a:rPr>
              <a:t>print1DArray</a:t>
            </a:r>
            <a:r>
              <a:rPr b="1" lang="en" sz="1300">
                <a:solidFill>
                  <a:srgbClr val="080808"/>
                </a:solidFill>
                <a:latin typeface="Inconsolata"/>
                <a:ea typeface="Inconsolata"/>
                <a:cs typeface="Inconsolata"/>
                <a:sym typeface="Inconsolata"/>
              </a:rPr>
              <a:t>(</a:t>
            </a:r>
            <a:r>
              <a:rPr b="1" lang="en" sz="1300">
                <a:latin typeface="Inconsolata"/>
                <a:ea typeface="Inconsolata"/>
                <a:cs typeface="Inconsolata"/>
                <a:sym typeface="Inconsolata"/>
              </a:rPr>
              <a:t>String</a:t>
            </a:r>
            <a:r>
              <a:rPr b="1" lang="en" sz="1300">
                <a:solidFill>
                  <a:srgbClr val="080808"/>
                </a:solidFill>
                <a:latin typeface="Inconsolata"/>
                <a:ea typeface="Inconsolata"/>
                <a:cs typeface="Inconsolata"/>
                <a:sym typeface="Inconsolata"/>
              </a:rPr>
              <a:t>[] arr)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printCommaSeparated(arr);</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033B3"/>
                </a:solidFill>
                <a:latin typeface="Inconsolata"/>
                <a:ea typeface="Inconsolata"/>
                <a:cs typeface="Inconsolata"/>
                <a:sym typeface="Inconsolata"/>
              </a:rPr>
              <a:t>static </a:t>
            </a:r>
            <a:r>
              <a:rPr b="1" lang="en" sz="1300">
                <a:solidFill>
                  <a:srgbClr val="080808"/>
                </a:solidFill>
                <a:latin typeface="Inconsolata"/>
                <a:ea typeface="Inconsolata"/>
                <a:cs typeface="Inconsolata"/>
                <a:sym typeface="Inconsolata"/>
              </a:rPr>
              <a:t>&lt;</a:t>
            </a:r>
            <a:r>
              <a:rPr b="1" lang="en" sz="1300">
                <a:solidFill>
                  <a:srgbClr val="007E8A"/>
                </a:solidFill>
                <a:latin typeface="Inconsolata"/>
                <a:ea typeface="Inconsolata"/>
                <a:cs typeface="Inconsolata"/>
                <a:sym typeface="Inconsolata"/>
              </a:rPr>
              <a:t>T</a:t>
            </a:r>
            <a:r>
              <a:rPr b="1" lang="en" sz="1300">
                <a:solidFill>
                  <a:srgbClr val="080808"/>
                </a:solidFill>
                <a:latin typeface="Inconsolata"/>
                <a:ea typeface="Inconsolata"/>
                <a:cs typeface="Inconsolata"/>
                <a:sym typeface="Inconsolata"/>
              </a:rPr>
              <a:t>&gt; </a:t>
            </a:r>
            <a:r>
              <a:rPr b="1" lang="en" sz="1300">
                <a:solidFill>
                  <a:srgbClr val="0033B3"/>
                </a:solidFill>
                <a:latin typeface="Inconsolata"/>
                <a:ea typeface="Inconsolata"/>
                <a:cs typeface="Inconsolata"/>
                <a:sym typeface="Inconsolata"/>
              </a:rPr>
              <a:t>void </a:t>
            </a:r>
            <a:r>
              <a:rPr b="1" lang="en" sz="1300">
                <a:solidFill>
                  <a:srgbClr val="00627A"/>
                </a:solidFill>
                <a:latin typeface="Inconsolata"/>
                <a:ea typeface="Inconsolata"/>
                <a:cs typeface="Inconsolata"/>
                <a:sym typeface="Inconsolata"/>
              </a:rPr>
              <a:t>printCommaSeparated</a:t>
            </a:r>
            <a:r>
              <a:rPr b="1" lang="en" sz="1300">
                <a:solidFill>
                  <a:srgbClr val="080808"/>
                </a:solidFill>
                <a:latin typeface="Inconsolata"/>
                <a:ea typeface="Inconsolata"/>
                <a:cs typeface="Inconsolata"/>
                <a:sym typeface="Inconsolata"/>
              </a:rPr>
              <a:t>(</a:t>
            </a:r>
            <a:r>
              <a:rPr b="1" lang="en" sz="1300">
                <a:solidFill>
                  <a:srgbClr val="007E8A"/>
                </a:solidFill>
                <a:latin typeface="Inconsolata"/>
                <a:ea typeface="Inconsolata"/>
                <a:cs typeface="Inconsolata"/>
                <a:sym typeface="Inconsolata"/>
              </a:rPr>
              <a:t>T</a:t>
            </a:r>
            <a:r>
              <a:rPr b="1" lang="en" sz="1300">
                <a:solidFill>
                  <a:srgbClr val="080808"/>
                </a:solidFill>
                <a:latin typeface="Inconsolata"/>
                <a:ea typeface="Inconsolata"/>
                <a:cs typeface="Inconsolata"/>
                <a:sym typeface="Inconsolata"/>
              </a:rPr>
              <a:t>[] arr)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r>
              <a:rPr b="1" lang="en" sz="1300">
                <a:solidFill>
                  <a:srgbClr val="0033B3"/>
                </a:solidFill>
                <a:latin typeface="Inconsolata"/>
                <a:ea typeface="Inconsolata"/>
                <a:cs typeface="Inconsolata"/>
                <a:sym typeface="Inconsolata"/>
              </a:rPr>
              <a:t>if </a:t>
            </a:r>
            <a:r>
              <a:rPr b="1" lang="en" sz="1300">
                <a:solidFill>
                  <a:srgbClr val="080808"/>
                </a:solidFill>
                <a:latin typeface="Inconsolata"/>
                <a:ea typeface="Inconsolata"/>
                <a:cs typeface="Inconsolata"/>
                <a:sym typeface="Inconsolata"/>
              </a:rPr>
              <a:t>(arr != </a:t>
            </a:r>
            <a:r>
              <a:rPr b="1" lang="en" sz="1300">
                <a:solidFill>
                  <a:srgbClr val="0033B3"/>
                </a:solidFill>
                <a:latin typeface="Inconsolata"/>
                <a:ea typeface="Inconsolata"/>
                <a:cs typeface="Inconsolata"/>
                <a:sym typeface="Inconsolata"/>
              </a:rPr>
              <a:t>null</a:t>
            </a:r>
            <a:r>
              <a:rPr b="1" lang="en" sz="1300">
                <a:solidFill>
                  <a:srgbClr val="080808"/>
                </a:solidFill>
                <a:latin typeface="Inconsolata"/>
                <a:ea typeface="Inconsolata"/>
                <a:cs typeface="Inconsolata"/>
                <a:sym typeface="Inconsolata"/>
              </a:rPr>
              <a:t>)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r>
              <a:rPr b="1" lang="en" sz="1300">
                <a:latin typeface="Inconsolata"/>
                <a:ea typeface="Inconsolata"/>
                <a:cs typeface="Inconsolata"/>
                <a:sym typeface="Inconsolata"/>
              </a:rPr>
              <a:t>System</a:t>
            </a:r>
            <a:r>
              <a:rPr b="1" lang="en" sz="1300">
                <a:solidFill>
                  <a:srgbClr val="080808"/>
                </a:solidFill>
                <a:latin typeface="Inconsolata"/>
                <a:ea typeface="Inconsolata"/>
                <a:cs typeface="Inconsolata"/>
                <a:sym typeface="Inconsolata"/>
              </a:rPr>
              <a:t>.</a:t>
            </a:r>
            <a:r>
              <a:rPr b="1" lang="en" sz="1300">
                <a:solidFill>
                  <a:srgbClr val="871094"/>
                </a:solidFill>
                <a:latin typeface="Inconsolata"/>
                <a:ea typeface="Inconsolata"/>
                <a:cs typeface="Inconsolata"/>
                <a:sym typeface="Inconsolata"/>
              </a:rPr>
              <a:t>out</a:t>
            </a:r>
            <a:r>
              <a:rPr b="1" lang="en" sz="1300">
                <a:solidFill>
                  <a:srgbClr val="080808"/>
                </a:solidFill>
                <a:latin typeface="Inconsolata"/>
                <a:ea typeface="Inconsolata"/>
                <a:cs typeface="Inconsolata"/>
                <a:sym typeface="Inconsolata"/>
              </a:rPr>
              <a:t>.print(</a:t>
            </a:r>
            <a:r>
              <a:rPr b="1" lang="en" sz="1300">
                <a:solidFill>
                  <a:srgbClr val="067D17"/>
                </a:solidFill>
                <a:latin typeface="Inconsolata"/>
                <a:ea typeface="Inconsolata"/>
                <a:cs typeface="Inconsolata"/>
                <a:sym typeface="Inconsolata"/>
              </a:rPr>
              <a:t>"["</a:t>
            </a:r>
            <a:r>
              <a:rPr b="1" lang="en" sz="1300">
                <a:solidFill>
                  <a:srgbClr val="080808"/>
                </a:solidFill>
                <a:latin typeface="Inconsolata"/>
                <a:ea typeface="Inconsolata"/>
                <a:cs typeface="Inconsolata"/>
                <a:sym typeface="Inconsolata"/>
              </a:rPr>
              <a:t>);</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r>
              <a:rPr b="1" lang="en" sz="1300">
                <a:solidFill>
                  <a:srgbClr val="0033B3"/>
                </a:solidFill>
                <a:latin typeface="Inconsolata"/>
                <a:ea typeface="Inconsolata"/>
                <a:cs typeface="Inconsolata"/>
                <a:sym typeface="Inconsolata"/>
              </a:rPr>
              <a:t>for </a:t>
            </a:r>
            <a:r>
              <a:rPr b="1" lang="en" sz="1300">
                <a:solidFill>
                  <a:srgbClr val="080808"/>
                </a:solidFill>
                <a:latin typeface="Inconsolata"/>
                <a:ea typeface="Inconsolata"/>
                <a:cs typeface="Inconsolata"/>
                <a:sym typeface="Inconsolata"/>
              </a:rPr>
              <a:t>(</a:t>
            </a:r>
            <a:r>
              <a:rPr b="1" lang="en" sz="1300">
                <a:solidFill>
                  <a:srgbClr val="0033B3"/>
                </a:solidFill>
                <a:latin typeface="Inconsolata"/>
                <a:ea typeface="Inconsolata"/>
                <a:cs typeface="Inconsolata"/>
                <a:sym typeface="Inconsolata"/>
              </a:rPr>
              <a:t>int </a:t>
            </a:r>
            <a:r>
              <a:rPr b="1" lang="en" sz="1300">
                <a:latin typeface="Inconsolata"/>
                <a:ea typeface="Inconsolata"/>
                <a:cs typeface="Inconsolata"/>
                <a:sym typeface="Inconsolata"/>
              </a:rPr>
              <a:t>i </a:t>
            </a:r>
            <a:r>
              <a:rPr b="1" lang="en" sz="1300">
                <a:solidFill>
                  <a:srgbClr val="080808"/>
                </a:solidFill>
                <a:latin typeface="Inconsolata"/>
                <a:ea typeface="Inconsolata"/>
                <a:cs typeface="Inconsolata"/>
                <a:sym typeface="Inconsolata"/>
              </a:rPr>
              <a:t>= </a:t>
            </a:r>
            <a:r>
              <a:rPr b="1" lang="en" sz="1300">
                <a:solidFill>
                  <a:srgbClr val="1750EB"/>
                </a:solidFill>
                <a:latin typeface="Inconsolata"/>
                <a:ea typeface="Inconsolata"/>
                <a:cs typeface="Inconsolata"/>
                <a:sym typeface="Inconsolata"/>
              </a:rPr>
              <a:t>0</a:t>
            </a:r>
            <a:r>
              <a:rPr b="1" lang="en" sz="1300">
                <a:solidFill>
                  <a:srgbClr val="080808"/>
                </a:solidFill>
                <a:latin typeface="Inconsolata"/>
                <a:ea typeface="Inconsolata"/>
                <a:cs typeface="Inconsolata"/>
                <a:sym typeface="Inconsolata"/>
              </a:rPr>
              <a:t>; </a:t>
            </a:r>
            <a:r>
              <a:rPr b="1" lang="en" sz="1300">
                <a:latin typeface="Inconsolata"/>
                <a:ea typeface="Inconsolata"/>
                <a:cs typeface="Inconsolata"/>
                <a:sym typeface="Inconsolata"/>
              </a:rPr>
              <a:t>i </a:t>
            </a:r>
            <a:r>
              <a:rPr b="1" lang="en" sz="1300">
                <a:solidFill>
                  <a:srgbClr val="080808"/>
                </a:solidFill>
                <a:latin typeface="Inconsolata"/>
                <a:ea typeface="Inconsolata"/>
                <a:cs typeface="Inconsolata"/>
                <a:sym typeface="Inconsolata"/>
              </a:rPr>
              <a:t>&lt; arr.</a:t>
            </a:r>
            <a:r>
              <a:rPr b="1" lang="en" sz="1300">
                <a:solidFill>
                  <a:srgbClr val="871094"/>
                </a:solidFill>
                <a:latin typeface="Inconsolata"/>
                <a:ea typeface="Inconsolata"/>
                <a:cs typeface="Inconsolata"/>
                <a:sym typeface="Inconsolata"/>
              </a:rPr>
              <a:t>length</a:t>
            </a:r>
            <a:r>
              <a:rPr b="1" lang="en" sz="1300">
                <a:solidFill>
                  <a:srgbClr val="080808"/>
                </a:solidFill>
                <a:latin typeface="Inconsolata"/>
                <a:ea typeface="Inconsolata"/>
                <a:cs typeface="Inconsolata"/>
                <a:sym typeface="Inconsolata"/>
              </a:rPr>
              <a:t>; </a:t>
            </a:r>
            <a:r>
              <a:rPr b="1" lang="en" sz="1300">
                <a:latin typeface="Inconsolata"/>
                <a:ea typeface="Inconsolata"/>
                <a:cs typeface="Inconsolata"/>
                <a:sym typeface="Inconsolata"/>
              </a:rPr>
              <a:t>i</a:t>
            </a:r>
            <a:r>
              <a:rPr b="1" lang="en" sz="1300">
                <a:solidFill>
                  <a:srgbClr val="080808"/>
                </a:solidFill>
                <a:latin typeface="Inconsolata"/>
                <a:ea typeface="Inconsolata"/>
                <a:cs typeface="Inconsolata"/>
                <a:sym typeface="Inconsolata"/>
              </a:rPr>
              <a:t>++)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r>
              <a:rPr b="1" lang="en" sz="1300">
                <a:latin typeface="Inconsolata"/>
                <a:ea typeface="Inconsolata"/>
                <a:cs typeface="Inconsolata"/>
                <a:sym typeface="Inconsolata"/>
              </a:rPr>
              <a:t>System</a:t>
            </a:r>
            <a:r>
              <a:rPr b="1" lang="en" sz="1300">
                <a:solidFill>
                  <a:srgbClr val="080808"/>
                </a:solidFill>
                <a:latin typeface="Inconsolata"/>
                <a:ea typeface="Inconsolata"/>
                <a:cs typeface="Inconsolata"/>
                <a:sym typeface="Inconsolata"/>
              </a:rPr>
              <a:t>.</a:t>
            </a:r>
            <a:r>
              <a:rPr b="1" lang="en" sz="1300">
                <a:solidFill>
                  <a:srgbClr val="871094"/>
                </a:solidFill>
                <a:latin typeface="Inconsolata"/>
                <a:ea typeface="Inconsolata"/>
                <a:cs typeface="Inconsolata"/>
                <a:sym typeface="Inconsolata"/>
              </a:rPr>
              <a:t>out</a:t>
            </a:r>
            <a:r>
              <a:rPr b="1" lang="en" sz="1300">
                <a:solidFill>
                  <a:srgbClr val="080808"/>
                </a:solidFill>
                <a:latin typeface="Inconsolata"/>
                <a:ea typeface="Inconsolata"/>
                <a:cs typeface="Inconsolata"/>
                <a:sym typeface="Inconsolata"/>
              </a:rPr>
              <a:t>.print(arr[</a:t>
            </a:r>
            <a:r>
              <a:rPr b="1" lang="en" sz="1300">
                <a:latin typeface="Inconsolata"/>
                <a:ea typeface="Inconsolata"/>
                <a:cs typeface="Inconsolata"/>
                <a:sym typeface="Inconsolata"/>
              </a:rPr>
              <a:t>i</a:t>
            </a:r>
            <a:r>
              <a:rPr b="1" lang="en" sz="1300">
                <a:solidFill>
                  <a:srgbClr val="080808"/>
                </a:solidFill>
                <a:latin typeface="Inconsolata"/>
                <a:ea typeface="Inconsolata"/>
                <a:cs typeface="Inconsolata"/>
                <a:sym typeface="Inconsolata"/>
              </a:rPr>
              <a:t>]);</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r>
              <a:rPr b="1" lang="en" sz="1300">
                <a:solidFill>
                  <a:srgbClr val="0033B3"/>
                </a:solidFill>
                <a:latin typeface="Inconsolata"/>
                <a:ea typeface="Inconsolata"/>
                <a:cs typeface="Inconsolata"/>
                <a:sym typeface="Inconsolata"/>
              </a:rPr>
              <a:t>if </a:t>
            </a:r>
            <a:r>
              <a:rPr b="1" lang="en" sz="1300">
                <a:solidFill>
                  <a:srgbClr val="080808"/>
                </a:solidFill>
                <a:latin typeface="Inconsolata"/>
                <a:ea typeface="Inconsolata"/>
                <a:cs typeface="Inconsolata"/>
                <a:sym typeface="Inconsolata"/>
              </a:rPr>
              <a:t>(</a:t>
            </a:r>
            <a:r>
              <a:rPr b="1" lang="en" sz="1300">
                <a:latin typeface="Inconsolata"/>
                <a:ea typeface="Inconsolata"/>
                <a:cs typeface="Inconsolata"/>
                <a:sym typeface="Inconsolata"/>
              </a:rPr>
              <a:t>i </a:t>
            </a:r>
            <a:r>
              <a:rPr b="1" lang="en" sz="1300">
                <a:solidFill>
                  <a:srgbClr val="080808"/>
                </a:solidFill>
                <a:latin typeface="Inconsolata"/>
                <a:ea typeface="Inconsolata"/>
                <a:cs typeface="Inconsolata"/>
                <a:sym typeface="Inconsolata"/>
              </a:rPr>
              <a:t>&lt; arr.</a:t>
            </a:r>
            <a:r>
              <a:rPr b="1" lang="en" sz="1300">
                <a:solidFill>
                  <a:srgbClr val="871094"/>
                </a:solidFill>
                <a:latin typeface="Inconsolata"/>
                <a:ea typeface="Inconsolata"/>
                <a:cs typeface="Inconsolata"/>
                <a:sym typeface="Inconsolata"/>
              </a:rPr>
              <a:t>length </a:t>
            </a:r>
            <a:r>
              <a:rPr b="1" lang="en" sz="1300">
                <a:solidFill>
                  <a:srgbClr val="080808"/>
                </a:solidFill>
                <a:latin typeface="Inconsolata"/>
                <a:ea typeface="Inconsolata"/>
                <a:cs typeface="Inconsolata"/>
                <a:sym typeface="Inconsolata"/>
              </a:rPr>
              <a:t>- </a:t>
            </a:r>
            <a:r>
              <a:rPr b="1" lang="en" sz="1300">
                <a:solidFill>
                  <a:srgbClr val="1750EB"/>
                </a:solidFill>
                <a:latin typeface="Inconsolata"/>
                <a:ea typeface="Inconsolata"/>
                <a:cs typeface="Inconsolata"/>
                <a:sym typeface="Inconsolata"/>
              </a:rPr>
              <a:t>1</a:t>
            </a:r>
            <a:r>
              <a:rPr b="1" lang="en" sz="1300">
                <a:solidFill>
                  <a:srgbClr val="080808"/>
                </a:solidFill>
                <a:latin typeface="Inconsolata"/>
                <a:ea typeface="Inconsolata"/>
                <a:cs typeface="Inconsolata"/>
                <a:sym typeface="Inconsolata"/>
              </a:rPr>
              <a:t>)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r>
              <a:rPr b="1" lang="en" sz="1300">
                <a:latin typeface="Inconsolata"/>
                <a:ea typeface="Inconsolata"/>
                <a:cs typeface="Inconsolata"/>
                <a:sym typeface="Inconsolata"/>
              </a:rPr>
              <a:t>System</a:t>
            </a:r>
            <a:r>
              <a:rPr b="1" lang="en" sz="1300">
                <a:solidFill>
                  <a:srgbClr val="080808"/>
                </a:solidFill>
                <a:latin typeface="Inconsolata"/>
                <a:ea typeface="Inconsolata"/>
                <a:cs typeface="Inconsolata"/>
                <a:sym typeface="Inconsolata"/>
              </a:rPr>
              <a:t>.</a:t>
            </a:r>
            <a:r>
              <a:rPr b="1" lang="en" sz="1300">
                <a:solidFill>
                  <a:srgbClr val="871094"/>
                </a:solidFill>
                <a:latin typeface="Inconsolata"/>
                <a:ea typeface="Inconsolata"/>
                <a:cs typeface="Inconsolata"/>
                <a:sym typeface="Inconsolata"/>
              </a:rPr>
              <a:t>out</a:t>
            </a:r>
            <a:r>
              <a:rPr b="1" lang="en" sz="1300">
                <a:solidFill>
                  <a:srgbClr val="080808"/>
                </a:solidFill>
                <a:latin typeface="Inconsolata"/>
                <a:ea typeface="Inconsolata"/>
                <a:cs typeface="Inconsolata"/>
                <a:sym typeface="Inconsolata"/>
              </a:rPr>
              <a:t>.print(</a:t>
            </a:r>
            <a:r>
              <a:rPr b="1" lang="en" sz="1300">
                <a:solidFill>
                  <a:srgbClr val="067D17"/>
                </a:solidFill>
                <a:latin typeface="Inconsolata"/>
                <a:ea typeface="Inconsolata"/>
                <a:cs typeface="Inconsolata"/>
                <a:sym typeface="Inconsolata"/>
              </a:rPr>
              <a:t>", "</a:t>
            </a:r>
            <a:r>
              <a:rPr b="1" lang="en" sz="1300">
                <a:solidFill>
                  <a:srgbClr val="080808"/>
                </a:solidFill>
                <a:latin typeface="Inconsolata"/>
                <a:ea typeface="Inconsolata"/>
                <a:cs typeface="Inconsolata"/>
                <a:sym typeface="Inconsolata"/>
              </a:rPr>
              <a:t>);</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r>
              <a:rPr b="1" lang="en" sz="1300">
                <a:latin typeface="Inconsolata"/>
                <a:ea typeface="Inconsolata"/>
                <a:cs typeface="Inconsolata"/>
                <a:sym typeface="Inconsolata"/>
              </a:rPr>
              <a:t>System</a:t>
            </a:r>
            <a:r>
              <a:rPr b="1" lang="en" sz="1300">
                <a:solidFill>
                  <a:srgbClr val="080808"/>
                </a:solidFill>
                <a:latin typeface="Inconsolata"/>
                <a:ea typeface="Inconsolata"/>
                <a:cs typeface="Inconsolata"/>
                <a:sym typeface="Inconsolata"/>
              </a:rPr>
              <a:t>.</a:t>
            </a:r>
            <a:r>
              <a:rPr b="1" lang="en" sz="1300">
                <a:solidFill>
                  <a:srgbClr val="871094"/>
                </a:solidFill>
                <a:latin typeface="Inconsolata"/>
                <a:ea typeface="Inconsolata"/>
                <a:cs typeface="Inconsolata"/>
                <a:sym typeface="Inconsolata"/>
              </a:rPr>
              <a:t>out</a:t>
            </a:r>
            <a:r>
              <a:rPr b="1" lang="en" sz="1300">
                <a:solidFill>
                  <a:srgbClr val="080808"/>
                </a:solidFill>
                <a:latin typeface="Inconsolata"/>
                <a:ea typeface="Inconsolata"/>
                <a:cs typeface="Inconsolata"/>
                <a:sym typeface="Inconsolata"/>
              </a:rPr>
              <a:t>.print(</a:t>
            </a:r>
            <a:r>
              <a:rPr b="1" lang="en" sz="1300">
                <a:solidFill>
                  <a:srgbClr val="067D17"/>
                </a:solidFill>
                <a:latin typeface="Inconsolata"/>
                <a:ea typeface="Inconsolata"/>
                <a:cs typeface="Inconsolata"/>
                <a:sym typeface="Inconsolata"/>
              </a:rPr>
              <a:t>"]"</a:t>
            </a:r>
            <a:r>
              <a:rPr b="1" lang="en" sz="1300">
                <a:solidFill>
                  <a:srgbClr val="080808"/>
                </a:solidFill>
                <a:latin typeface="Inconsolata"/>
                <a:ea typeface="Inconsolata"/>
                <a:cs typeface="Inconsolata"/>
                <a:sym typeface="Inconsolata"/>
              </a:rPr>
              <a:t>);</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   }</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latin typeface="Inconsolata"/>
                <a:ea typeface="Inconsolata"/>
                <a:cs typeface="Inconsolata"/>
                <a:sym typeface="Inconsolata"/>
              </a:rPr>
              <a:t>}</a:t>
            </a:r>
            <a:endParaRPr b="1" sz="1300">
              <a:solidFill>
                <a:srgbClr val="080808"/>
              </a:solidFill>
              <a:latin typeface="Inconsolata"/>
              <a:ea typeface="Inconsolata"/>
              <a:cs typeface="Inconsolata"/>
              <a:sym typeface="Inconsolata"/>
            </a:endParaRPr>
          </a:p>
          <a:p>
            <a:pPr indent="0" lvl="0" marL="0" rtl="0" algn="l">
              <a:spcBef>
                <a:spcPts val="0"/>
              </a:spcBef>
              <a:spcAft>
                <a:spcPts val="0"/>
              </a:spcAft>
              <a:buNone/>
            </a:pPr>
            <a:r>
              <a:t/>
            </a:r>
            <a:endParaRPr b="1" sz="1300">
              <a:solidFill>
                <a:srgbClr val="0033B3"/>
              </a:solidFill>
              <a:latin typeface="Inconsolata"/>
              <a:ea typeface="Inconsolata"/>
              <a:cs typeface="Inconsolata"/>
              <a:sym typeface="Inconsolata"/>
            </a:endParaRPr>
          </a:p>
        </p:txBody>
      </p:sp>
      <p:sp>
        <p:nvSpPr>
          <p:cNvPr id="281" name="Google Shape;281;p43"/>
          <p:cNvSpPr txBox="1"/>
          <p:nvPr/>
        </p:nvSpPr>
        <p:spPr>
          <a:xfrm>
            <a:off x="4553575" y="393600"/>
            <a:ext cx="4351500" cy="4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You actually can have generic static methods in Java.</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100">
                <a:solidFill>
                  <a:schemeClr val="dk1"/>
                </a:solidFill>
                <a:latin typeface="Courier New"/>
                <a:ea typeface="Courier New"/>
                <a:cs typeface="Courier New"/>
                <a:sym typeface="Courier New"/>
              </a:rPr>
              <a:t>[[[Ljava.lang.String;@e9e54c2, null, [[Ljava.lang.String;@65ab7765]</a:t>
            </a:r>
            <a:endParaRPr sz="1100">
              <a:solidFill>
                <a:schemeClr val="dk1"/>
              </a:solidFill>
              <a:latin typeface="Courier New"/>
              <a:ea typeface="Courier New"/>
              <a:cs typeface="Courier New"/>
              <a:sym typeface="Courier New"/>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 Code Example - Don’t reinvent the wheel</a:t>
            </a:r>
            <a:endParaRPr/>
          </a:p>
        </p:txBody>
      </p:sp>
      <p:sp>
        <p:nvSpPr>
          <p:cNvPr id="287" name="Google Shape;287;p44"/>
          <p:cNvSpPr txBox="1"/>
          <p:nvPr>
            <p:ph idx="1" type="body"/>
          </p:nvPr>
        </p:nvSpPr>
        <p:spPr>
          <a:xfrm>
            <a:off x="106075" y="393600"/>
            <a:ext cx="44475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33B3"/>
                </a:solidFill>
                <a:highlight>
                  <a:srgbClr val="FFFFFF"/>
                </a:highlight>
                <a:latin typeface="Inconsolata"/>
                <a:ea typeface="Inconsolata"/>
                <a:cs typeface="Inconsolata"/>
                <a:sym typeface="Inconsolata"/>
              </a:rPr>
              <a:t>static void </a:t>
            </a:r>
            <a:r>
              <a:rPr b="1" lang="en" sz="1300">
                <a:solidFill>
                  <a:srgbClr val="00627A"/>
                </a:solidFill>
                <a:highlight>
                  <a:srgbClr val="FFFFFF"/>
                </a:highlight>
                <a:latin typeface="Inconsolata"/>
                <a:ea typeface="Inconsolata"/>
                <a:cs typeface="Inconsolata"/>
                <a:sym typeface="Inconsolata"/>
              </a:rPr>
              <a:t>print3DArray</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a:t>
            </a:r>
            <a:r>
              <a:rPr b="1" lang="en" sz="1300">
                <a:solidFill>
                  <a:srgbClr val="080808"/>
                </a:solidFill>
                <a:highlight>
                  <a:srgbClr val="FFFFFF"/>
                </a:highlight>
                <a:latin typeface="Inconsolata"/>
                <a:ea typeface="Inconsolata"/>
                <a:cs typeface="Inconsolata"/>
                <a:sym typeface="Inconsolata"/>
              </a:rPr>
              <a:t>[][][] arrays)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printCommaSeparated(arrays);</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solidFill>
                  <a:srgbClr val="067D17"/>
                </a:solidFill>
                <a:highlight>
                  <a:srgbClr val="FFFFFF"/>
                </a:highlight>
                <a:latin typeface="Inconsolata"/>
                <a:ea typeface="Inconsolata"/>
                <a:cs typeface="Inconsolata"/>
                <a:sym typeface="Inconsolata"/>
              </a:rPr>
              <a:t>"</a:t>
            </a:r>
            <a:r>
              <a:rPr b="1" lang="en" sz="1300">
                <a:solidFill>
                  <a:srgbClr val="0037A6"/>
                </a:solidFill>
                <a:highlight>
                  <a:srgbClr val="FFFFFF"/>
                </a:highlight>
                <a:latin typeface="Inconsolata"/>
                <a:ea typeface="Inconsolata"/>
                <a:cs typeface="Inconsolata"/>
                <a:sym typeface="Inconsolata"/>
              </a:rPr>
              <a:t>\n</a:t>
            </a:r>
            <a:r>
              <a:rPr b="1" lang="en" sz="1300">
                <a:solidFill>
                  <a:srgbClr val="067D17"/>
                </a:solidFill>
                <a:highlight>
                  <a:srgbClr val="FFFFFF"/>
                </a:highlight>
                <a:latin typeface="Inconsolata"/>
                <a:ea typeface="Inconsolata"/>
                <a:cs typeface="Inconsolata"/>
                <a:sym typeface="Inconsolata"/>
              </a:rPr>
              <a:t>"</a:t>
            </a: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033B3"/>
                </a:solidFill>
                <a:highlight>
                  <a:srgbClr val="FFFFFF"/>
                </a:highlight>
                <a:latin typeface="Inconsolata"/>
                <a:ea typeface="Inconsolata"/>
                <a:cs typeface="Inconsolata"/>
                <a:sym typeface="Inconsolata"/>
              </a:rPr>
              <a:t>static void </a:t>
            </a:r>
            <a:r>
              <a:rPr b="1" lang="en" sz="1300">
                <a:solidFill>
                  <a:srgbClr val="00627A"/>
                </a:solidFill>
                <a:highlight>
                  <a:srgbClr val="FFFFFF"/>
                </a:highlight>
                <a:latin typeface="Inconsolata"/>
                <a:ea typeface="Inconsolata"/>
                <a:cs typeface="Inconsolata"/>
                <a:sym typeface="Inconsolata"/>
              </a:rPr>
              <a:t>print2DArray</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a:t>
            </a:r>
            <a:r>
              <a:rPr b="1" lang="en" sz="1300">
                <a:solidFill>
                  <a:srgbClr val="080808"/>
                </a:solidFill>
                <a:highlight>
                  <a:srgbClr val="FFFFFF"/>
                </a:highlight>
                <a:latin typeface="Inconsolata"/>
                <a:ea typeface="Inconsolata"/>
                <a:cs typeface="Inconsolata"/>
                <a:sym typeface="Inconsolata"/>
              </a:rPr>
              <a:t>[][] array)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printCommaSeparated(array);</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033B3"/>
                </a:solidFill>
                <a:highlight>
                  <a:srgbClr val="FFFFFF"/>
                </a:highlight>
                <a:latin typeface="Inconsolata"/>
                <a:ea typeface="Inconsolata"/>
                <a:cs typeface="Inconsolata"/>
                <a:sym typeface="Inconsolata"/>
              </a:rPr>
              <a:t>static void </a:t>
            </a:r>
            <a:r>
              <a:rPr b="1" lang="en" sz="1300">
                <a:solidFill>
                  <a:srgbClr val="00627A"/>
                </a:solidFill>
                <a:highlight>
                  <a:srgbClr val="FFFFFF"/>
                </a:highlight>
                <a:latin typeface="Inconsolata"/>
                <a:ea typeface="Inconsolata"/>
                <a:cs typeface="Inconsolata"/>
                <a:sym typeface="Inconsolata"/>
              </a:rPr>
              <a:t>print1DArray</a:t>
            </a:r>
            <a:r>
              <a:rPr b="1" lang="en" sz="1300">
                <a:solidFill>
                  <a:srgbClr val="080808"/>
                </a:solidFill>
                <a:highlight>
                  <a:srgbClr val="FFFFFF"/>
                </a:highlight>
                <a:latin typeface="Inconsolata"/>
                <a:ea typeface="Inconsolata"/>
                <a:cs typeface="Inconsolata"/>
                <a:sym typeface="Inconsolata"/>
              </a:rPr>
              <a:t>(</a:t>
            </a:r>
            <a:r>
              <a:rPr b="1" lang="en" sz="1300">
                <a:highlight>
                  <a:srgbClr val="FFFFFF"/>
                </a:highlight>
                <a:latin typeface="Inconsolata"/>
                <a:ea typeface="Inconsolata"/>
                <a:cs typeface="Inconsolata"/>
                <a:sym typeface="Inconsolata"/>
              </a:rPr>
              <a:t>String</a:t>
            </a:r>
            <a:r>
              <a:rPr b="1" lang="en" sz="1300">
                <a:solidFill>
                  <a:srgbClr val="080808"/>
                </a:solidFill>
                <a:highlight>
                  <a:srgbClr val="FFFFFF"/>
                </a:highlight>
                <a:latin typeface="Inconsolata"/>
                <a:ea typeface="Inconsolata"/>
                <a:cs typeface="Inconsolata"/>
                <a:sym typeface="Inconsolata"/>
              </a:rPr>
              <a:t>[] arr)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printCommaSeparated(arr);</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033B3"/>
                </a:solidFill>
                <a:highlight>
                  <a:srgbClr val="FFFFFF"/>
                </a:highlight>
                <a:latin typeface="Inconsolata"/>
                <a:ea typeface="Inconsolata"/>
                <a:cs typeface="Inconsolata"/>
                <a:sym typeface="Inconsolata"/>
              </a:rPr>
              <a:t>static </a:t>
            </a:r>
            <a:r>
              <a:rPr b="1" lang="en" sz="1300">
                <a:solidFill>
                  <a:srgbClr val="080808"/>
                </a:solidFill>
                <a:highlight>
                  <a:srgbClr val="FFFFFF"/>
                </a:highlight>
                <a:latin typeface="Inconsolata"/>
                <a:ea typeface="Inconsolata"/>
                <a:cs typeface="Inconsolata"/>
                <a:sym typeface="Inconsolata"/>
              </a:rPr>
              <a:t>&lt;</a:t>
            </a:r>
            <a:r>
              <a:rPr b="1" lang="en" sz="1300">
                <a:solidFill>
                  <a:srgbClr val="007E8A"/>
                </a:solidFill>
                <a:highlight>
                  <a:srgbClr val="FFFFFF"/>
                </a:highlight>
                <a:latin typeface="Inconsolata"/>
                <a:ea typeface="Inconsolata"/>
                <a:cs typeface="Inconsolata"/>
                <a:sym typeface="Inconsolata"/>
              </a:rPr>
              <a:t>T</a:t>
            </a:r>
            <a:r>
              <a:rPr b="1" lang="en" sz="1300">
                <a:solidFill>
                  <a:srgbClr val="080808"/>
                </a:solidFill>
                <a:highlight>
                  <a:srgbClr val="FFFFFF"/>
                </a:highlight>
                <a:latin typeface="Inconsolata"/>
                <a:ea typeface="Inconsolata"/>
                <a:cs typeface="Inconsolata"/>
                <a:sym typeface="Inconsolata"/>
              </a:rPr>
              <a:t>&gt; </a:t>
            </a:r>
            <a:r>
              <a:rPr b="1" lang="en" sz="1300">
                <a:solidFill>
                  <a:srgbClr val="0033B3"/>
                </a:solidFill>
                <a:highlight>
                  <a:srgbClr val="FFFFFF"/>
                </a:highlight>
                <a:latin typeface="Inconsolata"/>
                <a:ea typeface="Inconsolata"/>
                <a:cs typeface="Inconsolata"/>
                <a:sym typeface="Inconsolata"/>
              </a:rPr>
              <a:t>void </a:t>
            </a:r>
            <a:r>
              <a:rPr b="1" lang="en" sz="1300">
                <a:solidFill>
                  <a:srgbClr val="00627A"/>
                </a:solidFill>
                <a:highlight>
                  <a:srgbClr val="FFFFFF"/>
                </a:highlight>
                <a:latin typeface="Inconsolata"/>
                <a:ea typeface="Inconsolata"/>
                <a:cs typeface="Inconsolata"/>
                <a:sym typeface="Inconsolata"/>
              </a:rPr>
              <a:t>printCommaSeparated</a:t>
            </a:r>
            <a:r>
              <a:rPr b="1" lang="en" sz="1300">
                <a:solidFill>
                  <a:srgbClr val="080808"/>
                </a:solidFill>
                <a:highlight>
                  <a:srgbClr val="FFFFFF"/>
                </a:highlight>
                <a:latin typeface="Inconsolata"/>
                <a:ea typeface="Inconsolata"/>
                <a:cs typeface="Inconsolata"/>
                <a:sym typeface="Inconsolata"/>
              </a:rPr>
              <a:t>(</a:t>
            </a:r>
            <a:r>
              <a:rPr b="1" lang="en" sz="1300">
                <a:solidFill>
                  <a:srgbClr val="007E8A"/>
                </a:solidFill>
                <a:highlight>
                  <a:srgbClr val="FFFFFF"/>
                </a:highlight>
                <a:latin typeface="Inconsolata"/>
                <a:ea typeface="Inconsolata"/>
                <a:cs typeface="Inconsolata"/>
                <a:sym typeface="Inconsolata"/>
              </a:rPr>
              <a:t>T</a:t>
            </a:r>
            <a:r>
              <a:rPr b="1" lang="en" sz="1300">
                <a:solidFill>
                  <a:srgbClr val="080808"/>
                </a:solidFill>
                <a:highlight>
                  <a:srgbClr val="FFFFFF"/>
                </a:highlight>
                <a:latin typeface="Inconsolata"/>
                <a:ea typeface="Inconsolata"/>
                <a:cs typeface="Inconsolata"/>
                <a:sym typeface="Inconsolata"/>
              </a:rPr>
              <a:t>[] arr)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solidFill>
                  <a:srgbClr val="0033B3"/>
                </a:solidFill>
                <a:highlight>
                  <a:srgbClr val="FFFFFF"/>
                </a:highlight>
                <a:latin typeface="Inconsolata"/>
                <a:ea typeface="Inconsolata"/>
                <a:cs typeface="Inconsolata"/>
                <a:sym typeface="Inconsolata"/>
              </a:rPr>
              <a:t>if </a:t>
            </a:r>
            <a:r>
              <a:rPr b="1" lang="en" sz="1300">
                <a:solidFill>
                  <a:srgbClr val="080808"/>
                </a:solidFill>
                <a:highlight>
                  <a:srgbClr val="FFFFFF"/>
                </a:highlight>
                <a:latin typeface="Inconsolata"/>
                <a:ea typeface="Inconsolata"/>
                <a:cs typeface="Inconsolata"/>
                <a:sym typeface="Inconsolata"/>
              </a:rPr>
              <a:t>(arr != </a:t>
            </a:r>
            <a:r>
              <a:rPr b="1" lang="en" sz="1300">
                <a:solidFill>
                  <a:srgbClr val="0033B3"/>
                </a:solidFill>
                <a:highlight>
                  <a:srgbClr val="FFFFFF"/>
                </a:highlight>
                <a:latin typeface="Inconsolata"/>
                <a:ea typeface="Inconsolata"/>
                <a:cs typeface="Inconsolata"/>
                <a:sym typeface="Inconsolata"/>
              </a:rPr>
              <a:t>null</a:t>
            </a: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highlight>
                  <a:srgbClr val="FFFFFF"/>
                </a:highlight>
                <a:latin typeface="Inconsolata"/>
                <a:ea typeface="Inconsolata"/>
                <a:cs typeface="Inconsolata"/>
                <a:sym typeface="Inconsolata"/>
              </a:rPr>
              <a:t>Arrays</a:t>
            </a:r>
            <a:r>
              <a:rPr b="1" lang="en" sz="1300">
                <a:solidFill>
                  <a:srgbClr val="080808"/>
                </a:solidFill>
                <a:highlight>
                  <a:srgbClr val="FFFFFF"/>
                </a:highlight>
                <a:latin typeface="Inconsolata"/>
                <a:ea typeface="Inconsolata"/>
                <a:cs typeface="Inconsolata"/>
                <a:sym typeface="Inconsolata"/>
              </a:rPr>
              <a:t>.toString(arr));</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b="1" sz="1300">
              <a:solidFill>
                <a:srgbClr val="0033B3"/>
              </a:solidFill>
              <a:latin typeface="Inconsolata"/>
              <a:ea typeface="Inconsolata"/>
              <a:cs typeface="Inconsolata"/>
              <a:sym typeface="Inconsolata"/>
            </a:endParaRPr>
          </a:p>
        </p:txBody>
      </p:sp>
      <p:sp>
        <p:nvSpPr>
          <p:cNvPr id="288" name="Google Shape;288;p44"/>
          <p:cNvSpPr txBox="1"/>
          <p:nvPr/>
        </p:nvSpPr>
        <p:spPr>
          <a:xfrm>
            <a:off x="4553575" y="393600"/>
            <a:ext cx="4351500" cy="4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sz="1100">
                <a:solidFill>
                  <a:schemeClr val="dk1"/>
                </a:solidFill>
                <a:latin typeface="Courier New"/>
                <a:ea typeface="Courier New"/>
                <a:cs typeface="Courier New"/>
                <a:sym typeface="Courier New"/>
              </a:rPr>
              <a:t>[[[Ljava.lang.String;@e9e54c2, null, [[Ljava.lang.String;@65ab7765]</a:t>
            </a:r>
            <a:endParaRPr sz="1100">
              <a:solidFill>
                <a:schemeClr val="dk1"/>
              </a:solidFill>
              <a:latin typeface="Courier New"/>
              <a:ea typeface="Courier New"/>
              <a:cs typeface="Courier New"/>
              <a:sym typeface="Courier New"/>
            </a:endParaRPr>
          </a:p>
          <a:p>
            <a:pPr indent="-311150" lvl="1" marL="9144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This occurs due to the nested-ness of our problem.</a:t>
            </a:r>
            <a:endParaRPr sz="1300">
              <a:solidFill>
                <a:schemeClr val="dk1"/>
              </a:solidFill>
              <a:latin typeface="Roboto"/>
              <a:ea typeface="Roboto"/>
              <a:cs typeface="Roboto"/>
              <a:sym typeface="Roboto"/>
            </a:endParaRPr>
          </a:p>
          <a:p>
            <a:pPr indent="-311150" lvl="1" marL="9144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This is actually pretty annoying to resolve - an exercise for the brave amongst you is to fix it without using the library solution.</a:t>
            </a:r>
            <a:endParaRPr sz="13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Code Example - </a:t>
            </a:r>
            <a:r>
              <a:rPr lang="en" strike="sngStrike"/>
              <a:t>Cheat</a:t>
            </a:r>
            <a:r>
              <a:rPr lang="en"/>
              <a:t> Don’t reinvent the wheel, again</a:t>
            </a:r>
            <a:endParaRPr/>
          </a:p>
        </p:txBody>
      </p:sp>
      <p:sp>
        <p:nvSpPr>
          <p:cNvPr id="294" name="Google Shape;294;p45"/>
          <p:cNvSpPr txBox="1"/>
          <p:nvPr>
            <p:ph idx="1" type="body"/>
          </p:nvPr>
        </p:nvSpPr>
        <p:spPr>
          <a:xfrm>
            <a:off x="106075" y="393600"/>
            <a:ext cx="44475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33B3"/>
                </a:solidFill>
                <a:highlight>
                  <a:srgbClr val="FFFFFF"/>
                </a:highlight>
                <a:latin typeface="Inconsolata"/>
                <a:ea typeface="Inconsolata"/>
                <a:cs typeface="Inconsolata"/>
                <a:sym typeface="Inconsolata"/>
              </a:rPr>
              <a:t>static </a:t>
            </a:r>
            <a:r>
              <a:rPr b="1" lang="en" sz="1300">
                <a:solidFill>
                  <a:srgbClr val="080808"/>
                </a:solidFill>
                <a:highlight>
                  <a:srgbClr val="FFFFFF"/>
                </a:highlight>
                <a:latin typeface="Inconsolata"/>
                <a:ea typeface="Inconsolata"/>
                <a:cs typeface="Inconsolata"/>
                <a:sym typeface="Inconsolata"/>
              </a:rPr>
              <a:t>&lt;</a:t>
            </a:r>
            <a:r>
              <a:rPr b="1" lang="en" sz="1300">
                <a:solidFill>
                  <a:srgbClr val="007E8A"/>
                </a:solidFill>
                <a:highlight>
                  <a:srgbClr val="FFFFFF"/>
                </a:highlight>
                <a:latin typeface="Inconsolata"/>
                <a:ea typeface="Inconsolata"/>
                <a:cs typeface="Inconsolata"/>
                <a:sym typeface="Inconsolata"/>
              </a:rPr>
              <a:t>T</a:t>
            </a:r>
            <a:r>
              <a:rPr b="1" lang="en" sz="1300">
                <a:solidFill>
                  <a:srgbClr val="080808"/>
                </a:solidFill>
                <a:highlight>
                  <a:srgbClr val="FFFFFF"/>
                </a:highlight>
                <a:latin typeface="Inconsolata"/>
                <a:ea typeface="Inconsolata"/>
                <a:cs typeface="Inconsolata"/>
                <a:sym typeface="Inconsolata"/>
              </a:rPr>
              <a:t>&gt; </a:t>
            </a:r>
            <a:r>
              <a:rPr b="1" lang="en" sz="1300">
                <a:solidFill>
                  <a:srgbClr val="0033B3"/>
                </a:solidFill>
                <a:highlight>
                  <a:srgbClr val="FFFFFF"/>
                </a:highlight>
                <a:latin typeface="Inconsolata"/>
                <a:ea typeface="Inconsolata"/>
                <a:cs typeface="Inconsolata"/>
                <a:sym typeface="Inconsolata"/>
              </a:rPr>
              <a:t>void </a:t>
            </a:r>
            <a:r>
              <a:rPr b="1" lang="en" sz="1300">
                <a:solidFill>
                  <a:srgbClr val="00627A"/>
                </a:solidFill>
                <a:highlight>
                  <a:srgbClr val="FFFFFF"/>
                </a:highlight>
                <a:latin typeface="Inconsolata"/>
                <a:ea typeface="Inconsolata"/>
                <a:cs typeface="Inconsolata"/>
                <a:sym typeface="Inconsolata"/>
              </a:rPr>
              <a:t>printArray</a:t>
            </a:r>
            <a:r>
              <a:rPr b="1" lang="en" sz="1300">
                <a:solidFill>
                  <a:srgbClr val="080808"/>
                </a:solidFill>
                <a:highlight>
                  <a:srgbClr val="FFFFFF"/>
                </a:highlight>
                <a:latin typeface="Inconsolata"/>
                <a:ea typeface="Inconsolata"/>
                <a:cs typeface="Inconsolata"/>
                <a:sym typeface="Inconsolata"/>
              </a:rPr>
              <a:t>(</a:t>
            </a:r>
            <a:r>
              <a:rPr b="1" lang="en" sz="1300">
                <a:solidFill>
                  <a:srgbClr val="007E8A"/>
                </a:solidFill>
                <a:highlight>
                  <a:srgbClr val="FFFFFF"/>
                </a:highlight>
                <a:latin typeface="Inconsolata"/>
                <a:ea typeface="Inconsolata"/>
                <a:cs typeface="Inconsolata"/>
                <a:sym typeface="Inconsolata"/>
              </a:rPr>
              <a:t>T</a:t>
            </a:r>
            <a:r>
              <a:rPr b="1" lang="en" sz="1300">
                <a:solidFill>
                  <a:srgbClr val="080808"/>
                </a:solidFill>
                <a:highlight>
                  <a:srgbClr val="FFFFFF"/>
                </a:highlight>
                <a:latin typeface="Inconsolata"/>
                <a:ea typeface="Inconsolata"/>
                <a:cs typeface="Inconsolata"/>
                <a:sym typeface="Inconsolata"/>
              </a:rPr>
              <a:t>[] arr)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highlight>
                  <a:srgbClr val="FFFFFF"/>
                </a:highlight>
                <a:latin typeface="Inconsolata"/>
                <a:ea typeface="Inconsolata"/>
                <a:cs typeface="Inconsolata"/>
                <a:sym typeface="Inconsolata"/>
              </a:rPr>
              <a:t>Arrays</a:t>
            </a:r>
            <a:r>
              <a:rPr b="1" lang="en" sz="1300">
                <a:solidFill>
                  <a:srgbClr val="080808"/>
                </a:solidFill>
                <a:highlight>
                  <a:srgbClr val="FFFFFF"/>
                </a:highlight>
                <a:latin typeface="Inconsolata"/>
                <a:ea typeface="Inconsolata"/>
                <a:cs typeface="Inconsolata"/>
                <a:sym typeface="Inconsolata"/>
              </a:rPr>
              <a:t>.deepToString(arr));</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b="1" sz="1300">
              <a:solidFill>
                <a:srgbClr val="0033B3"/>
              </a:solidFill>
              <a:highlight>
                <a:srgbClr val="FFFFFF"/>
              </a:highlight>
              <a:latin typeface="Inconsolata"/>
              <a:ea typeface="Inconsolata"/>
              <a:cs typeface="Inconsolata"/>
              <a:sym typeface="Inconsolata"/>
            </a:endParaRPr>
          </a:p>
        </p:txBody>
      </p:sp>
      <p:sp>
        <p:nvSpPr>
          <p:cNvPr id="295" name="Google Shape;295;p45"/>
          <p:cNvSpPr txBox="1"/>
          <p:nvPr/>
        </p:nvSpPr>
        <p:spPr>
          <a:xfrm>
            <a:off x="4553575" y="393600"/>
            <a:ext cx="4351500" cy="4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sz="1100">
                <a:solidFill>
                  <a:schemeClr val="dk1"/>
                </a:solidFill>
                <a:latin typeface="Courier New"/>
                <a:ea typeface="Courier New"/>
                <a:cs typeface="Courier New"/>
                <a:sym typeface="Courier New"/>
              </a:rPr>
              <a:t>[[[1, 2, 3], [4, 5, 6], [7, 8, 9]], null, [[10, 11, 12], [13, 14, 15], [16, 17, 18]]]</a:t>
            </a:r>
            <a:endParaRPr sz="1100">
              <a:solidFill>
                <a:schemeClr val="dk1"/>
              </a:solidFill>
              <a:latin typeface="Courier New"/>
              <a:ea typeface="Courier New"/>
              <a:cs typeface="Courier New"/>
              <a:sym typeface="Courier New"/>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Yes, we have that </a:t>
            </a:r>
            <a:r>
              <a:rPr b="1" lang="en">
                <a:solidFill>
                  <a:schemeClr val="dk1"/>
                </a:solidFill>
                <a:latin typeface="Inconsolata"/>
                <a:ea typeface="Inconsolata"/>
                <a:cs typeface="Inconsolata"/>
                <a:sym typeface="Inconsolata"/>
              </a:rPr>
              <a:t>null</a:t>
            </a:r>
            <a:r>
              <a:rPr b="1"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in there, but it’s totally a feature, not a bug</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now works for any amount of nested arrays. And any (non-primitive) type of array!</a:t>
            </a:r>
            <a:endParaRPr>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vs Refactored</a:t>
            </a:r>
            <a:endParaRPr/>
          </a:p>
        </p:txBody>
      </p:sp>
      <p:sp>
        <p:nvSpPr>
          <p:cNvPr id="301" name="Google Shape;301;p46"/>
          <p:cNvSpPr txBox="1"/>
          <p:nvPr>
            <p:ph idx="1" type="body"/>
          </p:nvPr>
        </p:nvSpPr>
        <p:spPr>
          <a:xfrm>
            <a:off x="106075" y="321000"/>
            <a:ext cx="42690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33B3"/>
                </a:solidFill>
                <a:latin typeface="Inconsolata"/>
                <a:ea typeface="Inconsolata"/>
                <a:cs typeface="Inconsolata"/>
                <a:sym typeface="Inconsolata"/>
              </a:rPr>
              <a:t>static void </a:t>
            </a:r>
            <a:r>
              <a:rPr b="1" lang="en" sz="1000">
                <a:solidFill>
                  <a:srgbClr val="00627A"/>
                </a:solidFill>
                <a:latin typeface="Inconsolata"/>
                <a:ea typeface="Inconsolata"/>
                <a:cs typeface="Inconsolata"/>
                <a:sym typeface="Inconsolata"/>
              </a:rPr>
              <a:t>print3DArray</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String</a:t>
            </a:r>
            <a:r>
              <a:rPr b="1" lang="en" sz="1000">
                <a:solidFill>
                  <a:srgbClr val="080808"/>
                </a:solidFill>
                <a:latin typeface="Inconsolata"/>
                <a:ea typeface="Inconsolata"/>
                <a:cs typeface="Inconsolata"/>
                <a:sym typeface="Inconsolata"/>
              </a:rPr>
              <a:t>[][][] arrays)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for </a:t>
            </a:r>
            <a:r>
              <a:rPr b="1" lang="en" sz="1000">
                <a:solidFill>
                  <a:srgbClr val="080808"/>
                </a:solidFill>
                <a:latin typeface="Inconsolata"/>
                <a:ea typeface="Inconsolata"/>
                <a:cs typeface="Inconsolata"/>
                <a:sym typeface="Inconsolata"/>
              </a:rPr>
              <a:t>(</a:t>
            </a:r>
            <a:r>
              <a:rPr b="1" lang="en" sz="1000">
                <a:solidFill>
                  <a:srgbClr val="0033B3"/>
                </a:solidFill>
                <a:latin typeface="Inconsolata"/>
                <a:ea typeface="Inconsolata"/>
                <a:cs typeface="Inconsolata"/>
                <a:sym typeface="Inconsolata"/>
              </a:rPr>
              <a:t>int </a:t>
            </a:r>
            <a:r>
              <a:rPr b="1" lang="en" sz="1000">
                <a:latin typeface="Inconsolata"/>
                <a:ea typeface="Inconsolata"/>
                <a:cs typeface="Inconsolata"/>
                <a:sym typeface="Inconsolata"/>
              </a:rPr>
              <a:t>i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0</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i </a:t>
            </a:r>
            <a:r>
              <a:rPr b="1" lang="en" sz="1000">
                <a:solidFill>
                  <a:srgbClr val="080808"/>
                </a:solidFill>
                <a:latin typeface="Inconsolata"/>
                <a:ea typeface="Inconsolata"/>
                <a:cs typeface="Inconsolata"/>
                <a:sym typeface="Inconsolata"/>
              </a:rPr>
              <a:t>&lt; arrays.</a:t>
            </a:r>
            <a:r>
              <a:rPr b="1" lang="en" sz="1000">
                <a:solidFill>
                  <a:srgbClr val="871094"/>
                </a:solidFill>
                <a:latin typeface="Inconsolata"/>
                <a:ea typeface="Inconsolata"/>
                <a:cs typeface="Inconsolata"/>
                <a:sym typeface="Inconsolata"/>
              </a:rPr>
              <a:t>length</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 == </a:t>
            </a:r>
            <a:r>
              <a:rPr b="1" lang="en" sz="1000">
                <a:solidFill>
                  <a:srgbClr val="0033B3"/>
                </a:solidFill>
                <a:latin typeface="Inconsolata"/>
                <a:ea typeface="Inconsolata"/>
                <a:cs typeface="Inconsolata"/>
                <a:sym typeface="Inconsolata"/>
              </a:rPr>
              <a:t>null</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continue</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for </a:t>
            </a:r>
            <a:r>
              <a:rPr b="1" lang="en" sz="1000">
                <a:solidFill>
                  <a:srgbClr val="080808"/>
                </a:solidFill>
                <a:latin typeface="Inconsolata"/>
                <a:ea typeface="Inconsolata"/>
                <a:cs typeface="Inconsolata"/>
                <a:sym typeface="Inconsolata"/>
              </a:rPr>
              <a:t>(</a:t>
            </a:r>
            <a:r>
              <a:rPr b="1" lang="en" sz="1000">
                <a:solidFill>
                  <a:srgbClr val="0033B3"/>
                </a:solidFill>
                <a:latin typeface="Inconsolata"/>
                <a:ea typeface="Inconsolata"/>
                <a:cs typeface="Inconsolata"/>
                <a:sym typeface="Inconsolata"/>
              </a:rPr>
              <a:t>int </a:t>
            </a:r>
            <a:r>
              <a:rPr b="1" lang="en" sz="1000">
                <a:latin typeface="Inconsolata"/>
                <a:ea typeface="Inconsolata"/>
                <a:cs typeface="Inconsolata"/>
                <a:sym typeface="Inconsolata"/>
              </a:rPr>
              <a:t>j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0</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j </a:t>
            </a:r>
            <a:r>
              <a:rPr b="1" lang="en" sz="1000">
                <a:solidFill>
                  <a:srgbClr val="080808"/>
                </a:solidFill>
                <a:latin typeface="Inconsolata"/>
                <a:ea typeface="Inconsolata"/>
                <a:cs typeface="Inconsolata"/>
                <a:sym typeface="Inconsolata"/>
              </a:rPr>
              <a:t>&lt; 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solidFill>
                  <a:srgbClr val="871094"/>
                </a:solidFill>
                <a:latin typeface="Inconsolata"/>
                <a:ea typeface="Inconsolata"/>
                <a:cs typeface="Inconsolata"/>
                <a:sym typeface="Inconsolata"/>
              </a:rPr>
              <a:t>length</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 == </a:t>
            </a:r>
            <a:r>
              <a:rPr b="1" lang="en" sz="1000">
                <a:solidFill>
                  <a:srgbClr val="0033B3"/>
                </a:solidFill>
                <a:latin typeface="Inconsolata"/>
                <a:ea typeface="Inconsolata"/>
                <a:cs typeface="Inconsolata"/>
                <a:sym typeface="Inconsolata"/>
              </a:rPr>
              <a:t>null</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continue</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for </a:t>
            </a:r>
            <a:r>
              <a:rPr b="1" lang="en" sz="1000">
                <a:solidFill>
                  <a:srgbClr val="080808"/>
                </a:solidFill>
                <a:latin typeface="Inconsolata"/>
                <a:ea typeface="Inconsolata"/>
                <a:cs typeface="Inconsolata"/>
                <a:sym typeface="Inconsolata"/>
              </a:rPr>
              <a:t>(</a:t>
            </a:r>
            <a:r>
              <a:rPr b="1" lang="en" sz="1000">
                <a:solidFill>
                  <a:srgbClr val="0033B3"/>
                </a:solidFill>
                <a:latin typeface="Inconsolata"/>
                <a:ea typeface="Inconsolata"/>
                <a:cs typeface="Inconsolata"/>
                <a:sym typeface="Inconsolata"/>
              </a:rPr>
              <a:t>int </a:t>
            </a:r>
            <a:r>
              <a:rPr b="1" lang="en" sz="1000">
                <a:latin typeface="Inconsolata"/>
                <a:ea typeface="Inconsolata"/>
                <a:cs typeface="Inconsolata"/>
                <a:sym typeface="Inconsolata"/>
              </a:rPr>
              <a:t>k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0</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k </a:t>
            </a:r>
            <a:r>
              <a:rPr b="1" lang="en" sz="1000">
                <a:solidFill>
                  <a:srgbClr val="080808"/>
                </a:solidFill>
                <a:latin typeface="Inconsolata"/>
                <a:ea typeface="Inconsolata"/>
                <a:cs typeface="Inconsolata"/>
                <a:sym typeface="Inconsolata"/>
              </a:rPr>
              <a:t>&lt; 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a:t>
            </a:r>
            <a:r>
              <a:rPr b="1" lang="en" sz="1000">
                <a:solidFill>
                  <a:srgbClr val="871094"/>
                </a:solidFill>
                <a:latin typeface="Inconsolata"/>
                <a:ea typeface="Inconsolata"/>
                <a:cs typeface="Inconsolata"/>
                <a:sym typeface="Inconsolata"/>
              </a:rPr>
              <a:t>length</a:t>
            </a: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k</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k</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k </a:t>
            </a:r>
            <a:r>
              <a:rPr b="1" lang="en" sz="1000">
                <a:solidFill>
                  <a:srgbClr val="080808"/>
                </a:solidFill>
                <a:latin typeface="Inconsolata"/>
                <a:ea typeface="Inconsolata"/>
                <a:cs typeface="Inconsolata"/>
                <a:sym typeface="Inconsolata"/>
              </a:rPr>
              <a:t>&lt; 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a:t>
            </a:r>
            <a:r>
              <a:rPr b="1" lang="en" sz="1000">
                <a:solidFill>
                  <a:srgbClr val="080808"/>
                </a:solidFill>
                <a:latin typeface="Inconsolata"/>
                <a:ea typeface="Inconsolata"/>
                <a:cs typeface="Inconsolata"/>
                <a:sym typeface="Inconsolata"/>
              </a:rPr>
              <a:t>].</a:t>
            </a:r>
            <a:r>
              <a:rPr b="1" lang="en" sz="1000">
                <a:solidFill>
                  <a:srgbClr val="871094"/>
                </a:solidFill>
                <a:latin typeface="Inconsolata"/>
                <a:ea typeface="Inconsolata"/>
                <a:cs typeface="Inconsolata"/>
                <a:sym typeface="Inconsolata"/>
              </a:rPr>
              <a:t>length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1</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 "</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j </a:t>
            </a:r>
            <a:r>
              <a:rPr b="1" lang="en" sz="1000">
                <a:solidFill>
                  <a:srgbClr val="080808"/>
                </a:solidFill>
                <a:latin typeface="Inconsolata"/>
                <a:ea typeface="Inconsolata"/>
                <a:cs typeface="Inconsolata"/>
                <a:sym typeface="Inconsolata"/>
              </a:rPr>
              <a:t>&lt; arrays[</a:t>
            </a:r>
            <a:r>
              <a:rPr b="1" lang="en" sz="1000">
                <a:latin typeface="Inconsolata"/>
                <a:ea typeface="Inconsolata"/>
                <a:cs typeface="Inconsolata"/>
                <a:sym typeface="Inconsolata"/>
              </a:rPr>
              <a:t>i</a:t>
            </a:r>
            <a:r>
              <a:rPr b="1" lang="en" sz="1000">
                <a:solidFill>
                  <a:srgbClr val="080808"/>
                </a:solidFill>
                <a:latin typeface="Inconsolata"/>
                <a:ea typeface="Inconsolata"/>
                <a:cs typeface="Inconsolata"/>
                <a:sym typeface="Inconsolata"/>
              </a:rPr>
              <a:t>].</a:t>
            </a:r>
            <a:r>
              <a:rPr b="1" lang="en" sz="1000">
                <a:solidFill>
                  <a:srgbClr val="871094"/>
                </a:solidFill>
                <a:latin typeface="Inconsolata"/>
                <a:ea typeface="Inconsolata"/>
                <a:cs typeface="Inconsolata"/>
                <a:sym typeface="Inconsolata"/>
              </a:rPr>
              <a:t>length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1</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 "</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45720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solidFill>
                  <a:srgbClr val="0033B3"/>
                </a:solidFill>
                <a:latin typeface="Inconsolata"/>
                <a:ea typeface="Inconsolata"/>
                <a:cs typeface="Inconsolata"/>
                <a:sym typeface="Inconsolata"/>
              </a:rPr>
              <a:t>if </a:t>
            </a:r>
            <a:r>
              <a:rPr b="1" lang="en" sz="1000">
                <a:solidFill>
                  <a:srgbClr val="080808"/>
                </a:solidFill>
                <a:latin typeface="Inconsolata"/>
                <a:ea typeface="Inconsolata"/>
                <a:cs typeface="Inconsolata"/>
                <a:sym typeface="Inconsolata"/>
              </a:rPr>
              <a:t>(</a:t>
            </a:r>
            <a:r>
              <a:rPr b="1" lang="en" sz="1000">
                <a:latin typeface="Inconsolata"/>
                <a:ea typeface="Inconsolata"/>
                <a:cs typeface="Inconsolata"/>
                <a:sym typeface="Inconsolata"/>
              </a:rPr>
              <a:t>i </a:t>
            </a:r>
            <a:r>
              <a:rPr b="1" lang="en" sz="1000">
                <a:solidFill>
                  <a:srgbClr val="080808"/>
                </a:solidFill>
                <a:latin typeface="Inconsolata"/>
                <a:ea typeface="Inconsolata"/>
                <a:cs typeface="Inconsolata"/>
                <a:sym typeface="Inconsolata"/>
              </a:rPr>
              <a:t>&lt; arrays.</a:t>
            </a:r>
            <a:r>
              <a:rPr b="1" lang="en" sz="1000">
                <a:solidFill>
                  <a:srgbClr val="871094"/>
                </a:solidFill>
                <a:latin typeface="Inconsolata"/>
                <a:ea typeface="Inconsolata"/>
                <a:cs typeface="Inconsolata"/>
                <a:sym typeface="Inconsolata"/>
              </a:rPr>
              <a:t>length </a:t>
            </a:r>
            <a:r>
              <a:rPr b="1" lang="en" sz="1000">
                <a:solidFill>
                  <a:srgbClr val="080808"/>
                </a:solidFill>
                <a:latin typeface="Inconsolata"/>
                <a:ea typeface="Inconsolata"/>
                <a:cs typeface="Inconsolata"/>
                <a:sym typeface="Inconsolata"/>
              </a:rPr>
              <a:t>- </a:t>
            </a:r>
            <a:r>
              <a:rPr b="1" lang="en" sz="1000">
                <a:solidFill>
                  <a:srgbClr val="1750EB"/>
                </a:solidFill>
                <a:latin typeface="Inconsolata"/>
                <a:ea typeface="Inconsolata"/>
                <a:cs typeface="Inconsolata"/>
                <a:sym typeface="Inconsolata"/>
              </a:rPr>
              <a:t>1</a:t>
            </a: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45720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 "</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45720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   </a:t>
            </a:r>
            <a:r>
              <a:rPr b="1" lang="en" sz="1000">
                <a:latin typeface="Inconsolata"/>
                <a:ea typeface="Inconsolata"/>
                <a:cs typeface="Inconsolata"/>
                <a:sym typeface="Inconsolata"/>
              </a:rPr>
              <a:t>System</a:t>
            </a:r>
            <a:r>
              <a:rPr b="1" lang="en" sz="1000">
                <a:solidFill>
                  <a:srgbClr val="080808"/>
                </a:solidFill>
                <a:latin typeface="Inconsolata"/>
                <a:ea typeface="Inconsolata"/>
                <a:cs typeface="Inconsolata"/>
                <a:sym typeface="Inconsolata"/>
              </a:rPr>
              <a:t>.</a:t>
            </a:r>
            <a:r>
              <a:rPr b="1" i="1" lang="en" sz="1000">
                <a:solidFill>
                  <a:srgbClr val="871094"/>
                </a:solidFill>
                <a:latin typeface="Inconsolata"/>
                <a:ea typeface="Inconsolata"/>
                <a:cs typeface="Inconsolata"/>
                <a:sym typeface="Inconsolata"/>
              </a:rPr>
              <a:t>out</a:t>
            </a:r>
            <a:r>
              <a:rPr b="1" lang="en" sz="1000">
                <a:solidFill>
                  <a:srgbClr val="080808"/>
                </a:solidFill>
                <a:latin typeface="Inconsolata"/>
                <a:ea typeface="Inconsolata"/>
                <a:cs typeface="Inconsolata"/>
                <a:sym typeface="Inconsolata"/>
              </a:rPr>
              <a:t>.print(</a:t>
            </a:r>
            <a:r>
              <a:rPr b="1" lang="en" sz="1000">
                <a:solidFill>
                  <a:srgbClr val="067D17"/>
                </a:solidFill>
                <a:latin typeface="Inconsolata"/>
                <a:ea typeface="Inconsolata"/>
                <a:cs typeface="Inconsolata"/>
                <a:sym typeface="Inconsolata"/>
              </a:rPr>
              <a:t>"]</a:t>
            </a:r>
            <a:r>
              <a:rPr b="1" lang="en" sz="1000">
                <a:solidFill>
                  <a:srgbClr val="0037A6"/>
                </a:solidFill>
                <a:latin typeface="Inconsolata"/>
                <a:ea typeface="Inconsolata"/>
                <a:cs typeface="Inconsolata"/>
                <a:sym typeface="Inconsolata"/>
              </a:rPr>
              <a:t>\n</a:t>
            </a:r>
            <a:r>
              <a:rPr b="1" lang="en" sz="1000">
                <a:solidFill>
                  <a:srgbClr val="067D17"/>
                </a:solidFill>
                <a:latin typeface="Inconsolata"/>
                <a:ea typeface="Inconsolata"/>
                <a:cs typeface="Inconsolata"/>
                <a:sym typeface="Inconsolata"/>
              </a:rPr>
              <a:t>"</a:t>
            </a: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rPr b="1" lang="en" sz="1000">
                <a:solidFill>
                  <a:srgbClr val="080808"/>
                </a:solidFill>
                <a:latin typeface="Inconsolata"/>
                <a:ea typeface="Inconsolata"/>
                <a:cs typeface="Inconsolata"/>
                <a:sym typeface="Inconsolata"/>
              </a:rPr>
              <a:t>}</a:t>
            </a:r>
            <a:endParaRPr b="1" sz="1000">
              <a:solidFill>
                <a:srgbClr val="080808"/>
              </a:solidFill>
              <a:latin typeface="Inconsolata"/>
              <a:ea typeface="Inconsolata"/>
              <a:cs typeface="Inconsolata"/>
              <a:sym typeface="Inconsolata"/>
            </a:endParaRPr>
          </a:p>
          <a:p>
            <a:pPr indent="0" lvl="0" marL="0" rtl="0" algn="l">
              <a:spcBef>
                <a:spcPts val="0"/>
              </a:spcBef>
              <a:spcAft>
                <a:spcPts val="0"/>
              </a:spcAft>
              <a:buNone/>
            </a:pPr>
            <a:r>
              <a:t/>
            </a:r>
            <a:endParaRPr b="1" sz="1000">
              <a:solidFill>
                <a:srgbClr val="0033B3"/>
              </a:solidFill>
              <a:latin typeface="Inconsolata"/>
              <a:ea typeface="Inconsolata"/>
              <a:cs typeface="Inconsolata"/>
              <a:sym typeface="Inconsolata"/>
            </a:endParaRPr>
          </a:p>
        </p:txBody>
      </p:sp>
      <p:sp>
        <p:nvSpPr>
          <p:cNvPr id="302" name="Google Shape;302;p46"/>
          <p:cNvSpPr txBox="1"/>
          <p:nvPr>
            <p:ph idx="1" type="body"/>
          </p:nvPr>
        </p:nvSpPr>
        <p:spPr>
          <a:xfrm>
            <a:off x="4616550" y="393600"/>
            <a:ext cx="4447500" cy="46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33B3"/>
                </a:solidFill>
                <a:highlight>
                  <a:srgbClr val="FFFFFF"/>
                </a:highlight>
                <a:latin typeface="Inconsolata"/>
                <a:ea typeface="Inconsolata"/>
                <a:cs typeface="Inconsolata"/>
                <a:sym typeface="Inconsolata"/>
              </a:rPr>
              <a:t>static </a:t>
            </a:r>
            <a:r>
              <a:rPr b="1" lang="en" sz="1300">
                <a:solidFill>
                  <a:srgbClr val="080808"/>
                </a:solidFill>
                <a:highlight>
                  <a:srgbClr val="FFFFFF"/>
                </a:highlight>
                <a:latin typeface="Inconsolata"/>
                <a:ea typeface="Inconsolata"/>
                <a:cs typeface="Inconsolata"/>
                <a:sym typeface="Inconsolata"/>
              </a:rPr>
              <a:t>&lt;</a:t>
            </a:r>
            <a:r>
              <a:rPr b="1" lang="en" sz="1300">
                <a:solidFill>
                  <a:srgbClr val="007E8A"/>
                </a:solidFill>
                <a:highlight>
                  <a:srgbClr val="FFFFFF"/>
                </a:highlight>
                <a:latin typeface="Inconsolata"/>
                <a:ea typeface="Inconsolata"/>
                <a:cs typeface="Inconsolata"/>
                <a:sym typeface="Inconsolata"/>
              </a:rPr>
              <a:t>T</a:t>
            </a:r>
            <a:r>
              <a:rPr b="1" lang="en" sz="1300">
                <a:solidFill>
                  <a:srgbClr val="080808"/>
                </a:solidFill>
                <a:highlight>
                  <a:srgbClr val="FFFFFF"/>
                </a:highlight>
                <a:latin typeface="Inconsolata"/>
                <a:ea typeface="Inconsolata"/>
                <a:cs typeface="Inconsolata"/>
                <a:sym typeface="Inconsolata"/>
              </a:rPr>
              <a:t>&gt; </a:t>
            </a:r>
            <a:r>
              <a:rPr b="1" lang="en" sz="1300">
                <a:solidFill>
                  <a:srgbClr val="0033B3"/>
                </a:solidFill>
                <a:highlight>
                  <a:srgbClr val="FFFFFF"/>
                </a:highlight>
                <a:latin typeface="Inconsolata"/>
                <a:ea typeface="Inconsolata"/>
                <a:cs typeface="Inconsolata"/>
                <a:sym typeface="Inconsolata"/>
              </a:rPr>
              <a:t>void </a:t>
            </a:r>
            <a:r>
              <a:rPr b="1" lang="en" sz="1300">
                <a:solidFill>
                  <a:srgbClr val="00627A"/>
                </a:solidFill>
                <a:highlight>
                  <a:srgbClr val="FFFFFF"/>
                </a:highlight>
                <a:latin typeface="Inconsolata"/>
                <a:ea typeface="Inconsolata"/>
                <a:cs typeface="Inconsolata"/>
                <a:sym typeface="Inconsolata"/>
              </a:rPr>
              <a:t>printArray</a:t>
            </a:r>
            <a:r>
              <a:rPr b="1" lang="en" sz="1300">
                <a:solidFill>
                  <a:srgbClr val="080808"/>
                </a:solidFill>
                <a:highlight>
                  <a:srgbClr val="FFFFFF"/>
                </a:highlight>
                <a:latin typeface="Inconsolata"/>
                <a:ea typeface="Inconsolata"/>
                <a:cs typeface="Inconsolata"/>
                <a:sym typeface="Inconsolata"/>
              </a:rPr>
              <a:t>(</a:t>
            </a:r>
            <a:r>
              <a:rPr b="1" lang="en" sz="1300">
                <a:solidFill>
                  <a:srgbClr val="007E8A"/>
                </a:solidFill>
                <a:highlight>
                  <a:srgbClr val="FFFFFF"/>
                </a:highlight>
                <a:latin typeface="Inconsolata"/>
                <a:ea typeface="Inconsolata"/>
                <a:cs typeface="Inconsolata"/>
                <a:sym typeface="Inconsolata"/>
              </a:rPr>
              <a:t>T</a:t>
            </a:r>
            <a:r>
              <a:rPr b="1" lang="en" sz="1300">
                <a:solidFill>
                  <a:srgbClr val="080808"/>
                </a:solidFill>
                <a:highlight>
                  <a:srgbClr val="FFFFFF"/>
                </a:highlight>
                <a:latin typeface="Inconsolata"/>
                <a:ea typeface="Inconsolata"/>
                <a:cs typeface="Inconsolata"/>
                <a:sym typeface="Inconsolata"/>
              </a:rPr>
              <a:t>[] arr) {</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   </a:t>
            </a:r>
            <a:r>
              <a:rPr b="1" lang="en" sz="1300">
                <a:highlight>
                  <a:srgbClr val="FFFFFF"/>
                </a:highlight>
                <a:latin typeface="Inconsolata"/>
                <a:ea typeface="Inconsolata"/>
                <a:cs typeface="Inconsolata"/>
                <a:sym typeface="Inconsolata"/>
              </a:rPr>
              <a:t>System</a:t>
            </a:r>
            <a:r>
              <a:rPr b="1" lang="en" sz="1300">
                <a:solidFill>
                  <a:srgbClr val="080808"/>
                </a:solidFill>
                <a:highlight>
                  <a:srgbClr val="FFFFFF"/>
                </a:highlight>
                <a:latin typeface="Inconsolata"/>
                <a:ea typeface="Inconsolata"/>
                <a:cs typeface="Inconsolata"/>
                <a:sym typeface="Inconsolata"/>
              </a:rPr>
              <a:t>.</a:t>
            </a:r>
            <a:r>
              <a:rPr b="1" lang="en" sz="1300">
                <a:solidFill>
                  <a:srgbClr val="871094"/>
                </a:solidFill>
                <a:highlight>
                  <a:srgbClr val="FFFFFF"/>
                </a:highlight>
                <a:latin typeface="Inconsolata"/>
                <a:ea typeface="Inconsolata"/>
                <a:cs typeface="Inconsolata"/>
                <a:sym typeface="Inconsolata"/>
              </a:rPr>
              <a:t>out</a:t>
            </a:r>
            <a:r>
              <a:rPr b="1" lang="en" sz="1300">
                <a:solidFill>
                  <a:srgbClr val="080808"/>
                </a:solidFill>
                <a:highlight>
                  <a:srgbClr val="FFFFFF"/>
                </a:highlight>
                <a:latin typeface="Inconsolata"/>
                <a:ea typeface="Inconsolata"/>
                <a:cs typeface="Inconsolata"/>
                <a:sym typeface="Inconsolata"/>
              </a:rPr>
              <a:t>.print(</a:t>
            </a:r>
            <a:r>
              <a:rPr b="1" lang="en" sz="1300">
                <a:highlight>
                  <a:srgbClr val="FFFFFF"/>
                </a:highlight>
                <a:latin typeface="Inconsolata"/>
                <a:ea typeface="Inconsolata"/>
                <a:cs typeface="Inconsolata"/>
                <a:sym typeface="Inconsolata"/>
              </a:rPr>
              <a:t>Arrays</a:t>
            </a:r>
            <a:r>
              <a:rPr b="1" lang="en" sz="1300">
                <a:solidFill>
                  <a:srgbClr val="080808"/>
                </a:solidFill>
                <a:highlight>
                  <a:srgbClr val="FFFFFF"/>
                </a:highlight>
                <a:latin typeface="Inconsolata"/>
                <a:ea typeface="Inconsolata"/>
                <a:cs typeface="Inconsolata"/>
                <a:sym typeface="Inconsolata"/>
              </a:rPr>
              <a:t>.deepToString(arr));</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lang="en" sz="1300">
                <a:solidFill>
                  <a:srgbClr val="080808"/>
                </a:solidFill>
                <a:highlight>
                  <a:srgbClr val="FFFFFF"/>
                </a:highlight>
                <a:latin typeface="Inconsolata"/>
                <a:ea typeface="Inconsolata"/>
                <a:cs typeface="Inconsolata"/>
                <a:sym typeface="Inconsolata"/>
              </a:rPr>
              <a:t>}</a:t>
            </a:r>
            <a:endParaRPr b="1" sz="13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b="1" sz="1300">
              <a:solidFill>
                <a:srgbClr val="0033B3"/>
              </a:solidFill>
              <a:highlight>
                <a:srgbClr val="FFFFFF"/>
              </a:highlight>
              <a:latin typeface="Inconsolata"/>
              <a:ea typeface="Inconsolata"/>
              <a:cs typeface="Inconsolata"/>
              <a:sym typeface="Inconsolat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 Quake III - Fast Inverse Square Root (with original comments)</a:t>
            </a:r>
            <a:endParaRPr/>
          </a:p>
        </p:txBody>
      </p:sp>
      <p:sp>
        <p:nvSpPr>
          <p:cNvPr id="308" name="Google Shape;308;p4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B00040"/>
                </a:solidFill>
                <a:latin typeface="Inconsolata"/>
                <a:ea typeface="Inconsolata"/>
                <a:cs typeface="Inconsolata"/>
                <a:sym typeface="Inconsolata"/>
              </a:rPr>
              <a:t>float</a:t>
            </a:r>
            <a:r>
              <a:rPr b="1" lang="en" sz="1400">
                <a:solidFill>
                  <a:srgbClr val="BBBBBB"/>
                </a:solidFill>
                <a:latin typeface="Inconsolata"/>
                <a:ea typeface="Inconsolata"/>
                <a:cs typeface="Inconsolata"/>
                <a:sym typeface="Inconsolata"/>
              </a:rPr>
              <a:t> </a:t>
            </a:r>
            <a:r>
              <a:rPr b="1" lang="en" sz="1400">
                <a:solidFill>
                  <a:srgbClr val="0000FF"/>
                </a:solidFill>
                <a:latin typeface="Inconsolata"/>
                <a:ea typeface="Inconsolata"/>
                <a:cs typeface="Inconsolata"/>
                <a:sym typeface="Inconsolata"/>
              </a:rPr>
              <a:t>q_rsqrt</a:t>
            </a:r>
            <a:r>
              <a:rPr b="1" lang="en" sz="1400">
                <a:latin typeface="Inconsolata"/>
                <a:ea typeface="Inconsolata"/>
                <a:cs typeface="Inconsolata"/>
                <a:sym typeface="Inconsolata"/>
              </a:rPr>
              <a:t>(</a:t>
            </a:r>
            <a:r>
              <a:rPr b="1" lang="en" sz="1400">
                <a:solidFill>
                  <a:srgbClr val="B00040"/>
                </a:solidFill>
                <a:latin typeface="Inconsolata"/>
                <a:ea typeface="Inconsolata"/>
                <a:cs typeface="Inconsolata"/>
                <a:sym typeface="Inconsolata"/>
              </a:rPr>
              <a:t>float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number)</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latin typeface="Inconsolata"/>
                <a:ea typeface="Inconsolata"/>
                <a:cs typeface="Inconsolata"/>
                <a:sym typeface="Inconsolata"/>
              </a:rPr>
              <a:t>{</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solidFill>
                  <a:srgbClr val="B00040"/>
                </a:solidFill>
                <a:latin typeface="Inconsolata"/>
                <a:ea typeface="Inconsolata"/>
                <a:cs typeface="Inconsolata"/>
                <a:sym typeface="Inconsolata"/>
              </a:rPr>
              <a:t>long</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i;</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solidFill>
                  <a:srgbClr val="B00040"/>
                </a:solidFill>
                <a:latin typeface="Inconsolata"/>
                <a:ea typeface="Inconsolata"/>
                <a:cs typeface="Inconsolata"/>
                <a:sym typeface="Inconsolata"/>
              </a:rPr>
              <a:t>float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x2,</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y;</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solidFill>
                  <a:srgbClr val="008000"/>
                </a:solidFill>
                <a:latin typeface="Inconsolata"/>
                <a:ea typeface="Inconsolata"/>
                <a:cs typeface="Inconsolata"/>
                <a:sym typeface="Inconsolata"/>
              </a:rPr>
              <a:t>const</a:t>
            </a:r>
            <a:r>
              <a:rPr b="1" lang="en" sz="1400">
                <a:solidFill>
                  <a:srgbClr val="BBBBBB"/>
                </a:solidFill>
                <a:latin typeface="Inconsolata"/>
                <a:ea typeface="Inconsolata"/>
                <a:cs typeface="Inconsolata"/>
                <a:sym typeface="Inconsolata"/>
              </a:rPr>
              <a:t> </a:t>
            </a:r>
            <a:r>
              <a:rPr b="1" lang="en" sz="1400">
                <a:solidFill>
                  <a:srgbClr val="B00040"/>
                </a:solidFill>
                <a:latin typeface="Inconsolata"/>
                <a:ea typeface="Inconsolata"/>
                <a:cs typeface="Inconsolata"/>
                <a:sym typeface="Inconsolata"/>
              </a:rPr>
              <a:t>float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threehalfs</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1.5F</a:t>
            </a:r>
            <a:r>
              <a:rPr b="1" lang="en" sz="1400">
                <a:latin typeface="Inconsolata"/>
                <a:ea typeface="Inconsolata"/>
                <a:cs typeface="Inconsolata"/>
                <a:sym typeface="Inconsolata"/>
              </a:rPr>
              <a:t>;</a:t>
            </a:r>
            <a:endParaRPr b="1" sz="1400">
              <a:latin typeface="Inconsolata"/>
              <a:ea typeface="Inconsolata"/>
              <a:cs typeface="Inconsolata"/>
              <a:sym typeface="Inconsolata"/>
            </a:endParaRPr>
          </a:p>
          <a:p>
            <a:pPr indent="0" lvl="0" marL="0" rtl="0" algn="l">
              <a:spcBef>
                <a:spcPts val="600"/>
              </a:spcBef>
              <a:spcAft>
                <a:spcPts val="0"/>
              </a:spcAft>
              <a:buNone/>
            </a:pPr>
            <a:r>
              <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x2</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number</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0.5F</a:t>
            </a:r>
            <a:r>
              <a:rPr b="1" lang="en" sz="1400">
                <a:latin typeface="Inconsolata"/>
                <a:ea typeface="Inconsolata"/>
                <a:cs typeface="Inconsolata"/>
                <a:sym typeface="Inconsolata"/>
              </a:rPr>
              <a:t>;</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y</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number;</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i</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solidFill>
                  <a:srgbClr val="B00040"/>
                </a:solidFill>
                <a:latin typeface="Inconsolata"/>
                <a:ea typeface="Inconsolata"/>
                <a:cs typeface="Inconsolata"/>
                <a:sym typeface="Inconsolata"/>
              </a:rPr>
              <a:t>long</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&amp;</a:t>
            </a:r>
            <a:r>
              <a:rPr b="1" lang="en" sz="1400">
                <a:latin typeface="Inconsolata"/>
                <a:ea typeface="Inconsolata"/>
                <a:cs typeface="Inconsolata"/>
                <a:sym typeface="Inconsolata"/>
              </a:rPr>
              <a:t>y;</a:t>
            </a:r>
            <a:r>
              <a:rPr b="1" lang="en" sz="1400">
                <a:solidFill>
                  <a:srgbClr val="BBBBBB"/>
                </a:solidFill>
                <a:latin typeface="Inconsolata"/>
                <a:ea typeface="Inconsolata"/>
                <a:cs typeface="Inconsolata"/>
                <a:sym typeface="Inconsolata"/>
              </a:rPr>
              <a:t>                       </a:t>
            </a:r>
            <a:r>
              <a:rPr b="1" i="1" lang="en" sz="1400">
                <a:solidFill>
                  <a:srgbClr val="3D7B7B"/>
                </a:solidFill>
                <a:latin typeface="Inconsolata"/>
                <a:ea typeface="Inconsolata"/>
                <a:cs typeface="Inconsolata"/>
                <a:sym typeface="Inconsolata"/>
              </a:rPr>
              <a:t>// evil floating point bit level hacking</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i</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0x5f3759df</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i</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&gt;&gt;</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1</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i="1" lang="en" sz="1400">
                <a:solidFill>
                  <a:srgbClr val="3D7B7B"/>
                </a:solidFill>
                <a:latin typeface="Inconsolata"/>
                <a:ea typeface="Inconsolata"/>
                <a:cs typeface="Inconsolata"/>
                <a:sym typeface="Inconsolata"/>
              </a:rPr>
              <a:t>// what the fuck?</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y</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solidFill>
                  <a:srgbClr val="B00040"/>
                </a:solidFill>
                <a:latin typeface="Inconsolata"/>
                <a:ea typeface="Inconsolata"/>
                <a:cs typeface="Inconsolata"/>
                <a:sym typeface="Inconsolata"/>
              </a:rPr>
              <a:t>float</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&amp;</a:t>
            </a:r>
            <a:r>
              <a:rPr b="1" lang="en" sz="1400">
                <a:latin typeface="Inconsolata"/>
                <a:ea typeface="Inconsolata"/>
                <a:cs typeface="Inconsolata"/>
                <a:sym typeface="Inconsolata"/>
              </a:rPr>
              <a:t>i;</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y</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y</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threehalfs</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x2</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y</a:t>
            </a:r>
            <a:r>
              <a:rPr b="1" lang="en" sz="1400">
                <a:solidFill>
                  <a:srgbClr val="BBBBBB"/>
                </a:solidFill>
                <a:latin typeface="Inconsolata"/>
                <a:ea typeface="Inconsolata"/>
                <a:cs typeface="Inconsolata"/>
                <a:sym typeface="Inconsolata"/>
              </a:rPr>
              <a:t> </a:t>
            </a:r>
            <a:r>
              <a:rPr b="1" lang="en" sz="1400">
                <a:solidFill>
                  <a:schemeClr val="dk2"/>
                </a:solidFill>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y</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a:t>
            </a:r>
            <a:r>
              <a:rPr b="1" lang="en" sz="1400">
                <a:solidFill>
                  <a:srgbClr val="BBBBBB"/>
                </a:solidFill>
                <a:latin typeface="Inconsolata"/>
                <a:ea typeface="Inconsolata"/>
                <a:cs typeface="Inconsolata"/>
                <a:sym typeface="Inconsolata"/>
              </a:rPr>
              <a:t>   </a:t>
            </a:r>
            <a:r>
              <a:rPr b="1" i="1" lang="en" sz="1400">
                <a:solidFill>
                  <a:srgbClr val="3D7B7B"/>
                </a:solidFill>
                <a:latin typeface="Inconsolata"/>
                <a:ea typeface="Inconsolata"/>
                <a:cs typeface="Inconsolata"/>
                <a:sym typeface="Inconsolata"/>
              </a:rPr>
              <a:t>// 1st iteration</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i="1" lang="en" sz="1400">
                <a:solidFill>
                  <a:srgbClr val="3D7B7B"/>
                </a:solidFill>
                <a:latin typeface="Inconsolata"/>
                <a:ea typeface="Inconsolata"/>
                <a:cs typeface="Inconsolata"/>
                <a:sym typeface="Inconsolata"/>
              </a:rPr>
              <a:t>// y  = y * ( threehalfs - ( x2 * y * y ) );   // 2nd iteration, this can be removed</a:t>
            </a:r>
            <a:endParaRPr b="1" sz="1400">
              <a:latin typeface="Inconsolata"/>
              <a:ea typeface="Inconsolata"/>
              <a:cs typeface="Inconsolata"/>
              <a:sym typeface="Inconsolata"/>
            </a:endParaRPr>
          </a:p>
          <a:p>
            <a:pPr indent="0" lvl="0" marL="0" rtl="0" algn="l">
              <a:spcBef>
                <a:spcPts val="600"/>
              </a:spcBef>
              <a:spcAft>
                <a:spcPts val="0"/>
              </a:spcAft>
              <a:buNone/>
            </a:pPr>
            <a:r>
              <a:t/>
            </a:r>
            <a:endParaRPr b="1" sz="1400">
              <a:latin typeface="Inconsolata"/>
              <a:ea typeface="Inconsolata"/>
              <a:cs typeface="Inconsolata"/>
              <a:sym typeface="Inconsolata"/>
            </a:endParaRPr>
          </a:p>
          <a:p>
            <a:pPr indent="0" lvl="0" marL="0" rtl="0" algn="l">
              <a:spcBef>
                <a:spcPts val="600"/>
              </a:spcBef>
              <a:spcAft>
                <a:spcPts val="0"/>
              </a:spcAft>
              <a:buNone/>
            </a:pPr>
            <a:r>
              <a:rPr b="1" lang="en" sz="1400">
                <a:solidFill>
                  <a:srgbClr val="BBBBBB"/>
                </a:solidFill>
                <a:latin typeface="Inconsolata"/>
                <a:ea typeface="Inconsolata"/>
                <a:cs typeface="Inconsolata"/>
                <a:sym typeface="Inconsolata"/>
              </a:rPr>
              <a:t>  </a:t>
            </a:r>
            <a:r>
              <a:rPr b="1" lang="en" sz="1400">
                <a:solidFill>
                  <a:srgbClr val="008000"/>
                </a:solidFill>
                <a:latin typeface="Inconsolata"/>
                <a:ea typeface="Inconsolata"/>
                <a:cs typeface="Inconsolata"/>
                <a:sym typeface="Inconsolata"/>
              </a:rPr>
              <a:t>return</a:t>
            </a:r>
            <a:r>
              <a:rPr b="1" lang="en" sz="1400">
                <a:solidFill>
                  <a:srgbClr val="BBBBBB"/>
                </a:solidFill>
                <a:latin typeface="Inconsolata"/>
                <a:ea typeface="Inconsolata"/>
                <a:cs typeface="Inconsolata"/>
                <a:sym typeface="Inconsolata"/>
              </a:rPr>
              <a:t> </a:t>
            </a:r>
            <a:r>
              <a:rPr b="1" lang="en" sz="1400">
                <a:latin typeface="Inconsolata"/>
                <a:ea typeface="Inconsolata"/>
                <a:cs typeface="Inconsolata"/>
                <a:sym typeface="Inconsolata"/>
              </a:rPr>
              <a:t>y;</a:t>
            </a:r>
            <a:endParaRPr b="1" sz="1400">
              <a:latin typeface="Inconsolata"/>
              <a:ea typeface="Inconsolata"/>
              <a:cs typeface="Inconsolata"/>
              <a:sym typeface="Inconsolata"/>
            </a:endParaRPr>
          </a:p>
          <a:p>
            <a:pPr indent="0" lvl="0" marL="0" marR="139700" rtl="0" algn="l">
              <a:lnSpc>
                <a:spcPct val="130000"/>
              </a:lnSpc>
              <a:spcBef>
                <a:spcPts val="0"/>
              </a:spcBef>
              <a:spcAft>
                <a:spcPts val="0"/>
              </a:spcAft>
              <a:buClr>
                <a:schemeClr val="dk1"/>
              </a:buClr>
              <a:buSzPts val="1100"/>
              <a:buFont typeface="Arial"/>
              <a:buNone/>
            </a:pPr>
            <a:r>
              <a:rPr b="1" lang="en" sz="1400">
                <a:latin typeface="Inconsolata"/>
                <a:ea typeface="Inconsolata"/>
                <a:cs typeface="Inconsolata"/>
                <a:sym typeface="Inconsolata"/>
              </a:rPr>
              <a:t>}</a:t>
            </a:r>
            <a:endParaRPr b="1" sz="1400">
              <a:latin typeface="Inconsolata"/>
              <a:ea typeface="Inconsolata"/>
              <a:cs typeface="Inconsolata"/>
              <a:sym typeface="Inconsolata"/>
            </a:endParaRPr>
          </a:p>
          <a:p>
            <a:pPr indent="0" lvl="0" marL="0" rtl="0" algn="l">
              <a:spcBef>
                <a:spcPts val="600"/>
              </a:spcBef>
              <a:spcAft>
                <a:spcPts val="0"/>
              </a:spcAft>
              <a:buNone/>
            </a:pPr>
            <a:r>
              <a:t/>
            </a:r>
            <a:endParaRPr sz="1400"/>
          </a:p>
        </p:txBody>
      </p:sp>
      <p:pic>
        <p:nvPicPr>
          <p:cNvPr id="309" name="Google Shape;309;p47"/>
          <p:cNvPicPr preferRelativeResize="0"/>
          <p:nvPr/>
        </p:nvPicPr>
        <p:blipFill>
          <a:blip r:embed="rId3">
            <a:alphaModFix/>
          </a:blip>
          <a:stretch>
            <a:fillRect/>
          </a:stretch>
        </p:blipFill>
        <p:spPr>
          <a:xfrm>
            <a:off x="5753250" y="519100"/>
            <a:ext cx="3048000" cy="228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t>
            </a:r>
            <a:r>
              <a:rPr lang="en"/>
              <a:t>Style and Clean Code Guidelines</a:t>
            </a:r>
            <a:endParaRPr/>
          </a:p>
        </p:txBody>
      </p:sp>
      <p:sp>
        <p:nvSpPr>
          <p:cNvPr id="315" name="Google Shape;315;p48"/>
          <p:cNvSpPr txBox="1"/>
          <p:nvPr>
            <p:ph idx="1" type="body"/>
          </p:nvPr>
        </p:nvSpPr>
        <p:spPr>
          <a:xfrm>
            <a:off x="107050" y="402200"/>
            <a:ext cx="8520600" cy="14046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Every company has preferences, and you must follow their conventions</a:t>
            </a:r>
            <a:endParaRPr/>
          </a:p>
          <a:p>
            <a:pPr indent="-342900" lvl="0" marL="457200" rtl="0" algn="l">
              <a:spcBef>
                <a:spcPts val="0"/>
              </a:spcBef>
              <a:spcAft>
                <a:spcPts val="0"/>
              </a:spcAft>
              <a:buSzPts val="1800"/>
              <a:buChar char="●"/>
            </a:pPr>
            <a:r>
              <a:rPr lang="en" u="sng">
                <a:solidFill>
                  <a:schemeClr val="hlink"/>
                </a:solidFill>
                <a:hlinkClick r:id="rId3"/>
              </a:rPr>
              <a:t>Google Style Guide</a:t>
            </a:r>
            <a:endParaRPr/>
          </a:p>
          <a:p>
            <a:pPr indent="-342900" lvl="0" marL="457200" rtl="0" algn="l">
              <a:spcBef>
                <a:spcPts val="0"/>
              </a:spcBef>
              <a:spcAft>
                <a:spcPts val="0"/>
              </a:spcAft>
              <a:buSzPts val="1800"/>
              <a:buChar char="●"/>
            </a:pPr>
            <a:r>
              <a:rPr lang="en" u="sng">
                <a:solidFill>
                  <a:schemeClr val="hlink"/>
                </a:solidFill>
                <a:hlinkClick r:id="rId4"/>
              </a:rPr>
              <a:t>61B’s Style Guide!</a:t>
            </a:r>
            <a:endParaRPr/>
          </a:p>
          <a:p>
            <a:pPr indent="0" lvl="0" marL="0" rtl="0" algn="l">
              <a:lnSpc>
                <a:spcPct val="150000"/>
              </a:lnSpc>
              <a:spcBef>
                <a:spcPts val="600"/>
              </a:spcBef>
              <a:spcAft>
                <a:spcPts val="0"/>
              </a:spcAft>
              <a:buNone/>
            </a:pPr>
            <a:r>
              <a:t/>
            </a:r>
            <a:endParaRPr sz="1600"/>
          </a:p>
          <a:p>
            <a:pPr indent="0" lvl="0" marL="0" rtl="0" algn="l">
              <a:spcBef>
                <a:spcPts val="600"/>
              </a:spcBef>
              <a:spcAft>
                <a:spcPts val="0"/>
              </a:spcAft>
              <a:buNone/>
            </a:pPr>
            <a:r>
              <a:t/>
            </a:r>
            <a:endParaRPr/>
          </a:p>
        </p:txBody>
      </p:sp>
      <p:sp>
        <p:nvSpPr>
          <p:cNvPr id="316" name="Google Shape;316;p48"/>
          <p:cNvSpPr txBox="1"/>
          <p:nvPr/>
        </p:nvSpPr>
        <p:spPr>
          <a:xfrm>
            <a:off x="107050" y="1690225"/>
            <a:ext cx="8692200" cy="306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600"/>
              </a:spcBef>
              <a:spcAft>
                <a:spcPts val="0"/>
              </a:spcAft>
              <a:buClr>
                <a:schemeClr val="dk1"/>
              </a:buClr>
              <a:buSzPts val="1800"/>
              <a:buFont typeface="Roboto"/>
              <a:buChar char="●"/>
            </a:pPr>
            <a:r>
              <a:rPr lang="en" sz="1800">
                <a:solidFill>
                  <a:schemeClr val="dk1"/>
                </a:solidFill>
                <a:latin typeface="Roboto"/>
                <a:ea typeface="Roboto"/>
                <a:cs typeface="Roboto"/>
                <a:sym typeface="Roboto"/>
              </a:rPr>
              <a:t>Not a complete list of guidelines!</a:t>
            </a:r>
            <a:endParaRPr sz="18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Add and commit before and after a refactor</a:t>
            </a:r>
            <a:endParaRPr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Understand what your code needs to do</a:t>
            </a:r>
            <a:endParaRPr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Avoid unnecessarily complex ways of doing things</a:t>
            </a:r>
            <a:endParaRPr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Use descriptive method and variable names, and document your code well</a:t>
            </a:r>
            <a:endParaRPr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Separate logic into simpler methods</a:t>
            </a:r>
            <a:endParaRPr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Don’t reinvent the wheel</a:t>
            </a:r>
            <a:endParaRPr sz="1600">
              <a:solidFill>
                <a:schemeClr val="dk1"/>
              </a:solidFill>
              <a:latin typeface="Roboto"/>
              <a:ea typeface="Roboto"/>
              <a:cs typeface="Roboto"/>
              <a:sym typeface="Roboto"/>
            </a:endParaRPr>
          </a:p>
          <a:p>
            <a:pPr indent="-330200" lvl="1"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Google and StackOverflow are your friend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idx="1" type="body"/>
          </p:nvPr>
        </p:nvSpPr>
        <p:spPr>
          <a:xfrm>
            <a:off x="107050" y="402200"/>
            <a:ext cx="8520600" cy="4417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Char char="●"/>
            </a:pPr>
            <a:r>
              <a:rPr lang="en"/>
              <a:t>Refactoring is hard.</a:t>
            </a:r>
            <a:endParaRPr/>
          </a:p>
          <a:p>
            <a:pPr indent="-342900" lvl="1" marL="914400" rtl="0" algn="l">
              <a:lnSpc>
                <a:spcPct val="115000"/>
              </a:lnSpc>
              <a:spcBef>
                <a:spcPts val="0"/>
              </a:spcBef>
              <a:spcAft>
                <a:spcPts val="0"/>
              </a:spcAft>
              <a:buSzPts val="1800"/>
              <a:buChar char="○"/>
            </a:pPr>
            <a:r>
              <a:rPr lang="en"/>
              <a:t>No immediate clear gains—it’s all investment in the future</a:t>
            </a:r>
            <a:endParaRPr/>
          </a:p>
          <a:p>
            <a:pPr indent="-342900" lvl="1" marL="914400" rtl="0" algn="l">
              <a:lnSpc>
                <a:spcPct val="115000"/>
              </a:lnSpc>
              <a:spcBef>
                <a:spcPts val="0"/>
              </a:spcBef>
              <a:spcAft>
                <a:spcPts val="0"/>
              </a:spcAft>
              <a:buSzPts val="1800"/>
              <a:buChar char="○"/>
            </a:pPr>
            <a:r>
              <a:rPr lang="en"/>
              <a:t>The more that is built on top of your bad code, the worse the problem becomes</a:t>
            </a:r>
            <a:endParaRPr/>
          </a:p>
          <a:p>
            <a:pPr indent="-342900" lvl="2" marL="1371600" rtl="0" algn="l">
              <a:lnSpc>
                <a:spcPct val="115000"/>
              </a:lnSpc>
              <a:spcBef>
                <a:spcPts val="0"/>
              </a:spcBef>
              <a:spcAft>
                <a:spcPts val="0"/>
              </a:spcAft>
              <a:buSzPts val="1800"/>
              <a:buChar char="■"/>
            </a:pPr>
            <a:r>
              <a:rPr lang="en"/>
              <a:t>It’s hard to tell what’ll break, and more will break the longer you wait</a:t>
            </a:r>
            <a:endParaRPr/>
          </a:p>
          <a:p>
            <a:pPr indent="-342900" lvl="1" marL="914400" rtl="0" algn="l">
              <a:lnSpc>
                <a:spcPct val="115000"/>
              </a:lnSpc>
              <a:spcBef>
                <a:spcPts val="0"/>
              </a:spcBef>
              <a:spcAft>
                <a:spcPts val="0"/>
              </a:spcAft>
              <a:buSzPts val="1800"/>
              <a:buChar char="○"/>
            </a:pPr>
            <a:r>
              <a:rPr lang="en"/>
              <a:t>Code cleanly from the start!</a:t>
            </a:r>
            <a:endParaRPr/>
          </a:p>
        </p:txBody>
      </p:sp>
      <p:sp>
        <p:nvSpPr>
          <p:cNvPr id="322" name="Google Shape;322;p4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Clean Code, Summary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a:t>Design</a:t>
            </a:r>
            <a:endParaRPr/>
          </a:p>
          <a:p>
            <a:pPr indent="0" lvl="0" marL="0" marR="0" rtl="0" algn="l">
              <a:lnSpc>
                <a:spcPct val="100000"/>
              </a:lnSpc>
              <a:spcBef>
                <a:spcPts val="600"/>
              </a:spcBef>
              <a:spcAft>
                <a:spcPts val="0"/>
              </a:spcAft>
              <a:buNone/>
            </a:pPr>
            <a:r>
              <a:rPr lang="en"/>
              <a:t>Managing Complexity</a:t>
            </a:r>
            <a:endParaRPr/>
          </a:p>
          <a:p>
            <a:pPr indent="0" lvl="0" marL="0" rtl="0" algn="l">
              <a:spcBef>
                <a:spcPts val="600"/>
              </a:spcBef>
              <a:spcAft>
                <a:spcPts val="0"/>
              </a:spcAft>
              <a:buNone/>
            </a:pPr>
            <a:r>
              <a:rPr b="1" lang="en">
                <a:solidFill>
                  <a:schemeClr val="accent3"/>
                </a:solidFill>
                <a:latin typeface="Roboto"/>
                <a:ea typeface="Roboto"/>
                <a:cs typeface="Roboto"/>
                <a:sym typeface="Roboto"/>
              </a:rPr>
              <a:t>Documentation</a:t>
            </a:r>
            <a:endParaRPr/>
          </a:p>
          <a:p>
            <a:pPr indent="0" lvl="0" marL="0" rtl="0" algn="l">
              <a:spcBef>
                <a:spcPts val="600"/>
              </a:spcBef>
              <a:spcAft>
                <a:spcPts val="0"/>
              </a:spcAft>
              <a:buNone/>
            </a:pPr>
            <a:r>
              <a:rPr lang="en"/>
              <a:t>Working in a Team</a:t>
            </a:r>
            <a:endParaRPr/>
          </a:p>
          <a:p>
            <a:pPr indent="0" lvl="0" marL="0" rtl="0" algn="l">
              <a:spcBef>
                <a:spcPts val="600"/>
              </a:spcBef>
              <a:spcAft>
                <a:spcPts val="0"/>
              </a:spcAft>
              <a:buClr>
                <a:schemeClr val="dk1"/>
              </a:buClr>
              <a:buSzPts val="1100"/>
              <a:buFont typeface="Arial"/>
              <a:buNone/>
            </a:pPr>
            <a:r>
              <a:rPr lang="en"/>
              <a:t>Q&amp;A</a:t>
            </a:r>
            <a:endParaRPr/>
          </a:p>
        </p:txBody>
      </p:sp>
      <p:sp>
        <p:nvSpPr>
          <p:cNvPr id="328" name="Google Shape;328;p50"/>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31, CS61B, Spring 2024</a:t>
            </a:r>
            <a:endParaRPr/>
          </a:p>
        </p:txBody>
      </p:sp>
      <p:sp>
        <p:nvSpPr>
          <p:cNvPr id="329" name="Google Shape;329;p50"/>
          <p:cNvSpPr txBox="1"/>
          <p:nvPr>
            <p:ph type="title"/>
          </p:nvPr>
        </p:nvSpPr>
        <p:spPr>
          <a:xfrm>
            <a:off x="177925" y="2003300"/>
            <a:ext cx="415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Documentation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Documentation Intro</a:t>
            </a:r>
            <a:endParaRPr/>
          </a:p>
        </p:txBody>
      </p:sp>
      <p:sp>
        <p:nvSpPr>
          <p:cNvPr id="335" name="Google Shape;335;p51"/>
          <p:cNvSpPr txBox="1"/>
          <p:nvPr>
            <p:ph idx="1" type="body"/>
          </p:nvPr>
        </p:nvSpPr>
        <p:spPr>
          <a:xfrm>
            <a:off x="107050" y="402200"/>
            <a:ext cx="8520600" cy="4331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Char char="●"/>
            </a:pPr>
            <a:r>
              <a:rPr b="1" lang="en"/>
              <a:t>Documentation</a:t>
            </a:r>
            <a:r>
              <a:rPr lang="en"/>
              <a:t> in technology refers to various written materials that accompany software or systems</a:t>
            </a:r>
            <a:endParaRPr/>
          </a:p>
          <a:p>
            <a:pPr indent="-342900" lvl="0" marL="457200" rtl="0" algn="l">
              <a:lnSpc>
                <a:spcPct val="115000"/>
              </a:lnSpc>
              <a:spcBef>
                <a:spcPts val="0"/>
              </a:spcBef>
              <a:spcAft>
                <a:spcPts val="0"/>
              </a:spcAft>
              <a:buSzPts val="1800"/>
              <a:buChar char="●"/>
            </a:pPr>
            <a:r>
              <a:rPr lang="en"/>
              <a:t>It covers a broad spectrum, including:</a:t>
            </a:r>
            <a:endParaRPr/>
          </a:p>
          <a:p>
            <a:pPr indent="-342900" lvl="1" marL="914400" rtl="0" algn="l">
              <a:lnSpc>
                <a:spcPct val="115000"/>
              </a:lnSpc>
              <a:spcBef>
                <a:spcPts val="0"/>
              </a:spcBef>
              <a:spcAft>
                <a:spcPts val="0"/>
              </a:spcAft>
              <a:buSzPts val="1800"/>
              <a:buChar char="○"/>
            </a:pPr>
            <a:r>
              <a:rPr lang="en"/>
              <a:t>Code Comments</a:t>
            </a:r>
            <a:endParaRPr/>
          </a:p>
          <a:p>
            <a:pPr indent="-342900" lvl="1" marL="914400" rtl="0" algn="l">
              <a:lnSpc>
                <a:spcPct val="115000"/>
              </a:lnSpc>
              <a:spcBef>
                <a:spcPts val="0"/>
              </a:spcBef>
              <a:spcAft>
                <a:spcPts val="0"/>
              </a:spcAft>
              <a:buSzPts val="1800"/>
              <a:buChar char="○"/>
            </a:pPr>
            <a:r>
              <a:rPr lang="en"/>
              <a:t>API Documentation</a:t>
            </a:r>
            <a:endParaRPr/>
          </a:p>
          <a:p>
            <a:pPr indent="-342900" lvl="1" marL="914400" rtl="0" algn="l">
              <a:lnSpc>
                <a:spcPct val="115000"/>
              </a:lnSpc>
              <a:spcBef>
                <a:spcPts val="0"/>
              </a:spcBef>
              <a:spcAft>
                <a:spcPts val="0"/>
              </a:spcAft>
              <a:buSzPts val="1800"/>
              <a:buChar char="○"/>
            </a:pPr>
            <a:r>
              <a:rPr lang="en"/>
              <a:t>User Manuals</a:t>
            </a:r>
            <a:endParaRPr/>
          </a:p>
          <a:p>
            <a:pPr indent="-342900" lvl="1" marL="914400" rtl="0" algn="l">
              <a:lnSpc>
                <a:spcPct val="115000"/>
              </a:lnSpc>
              <a:spcBef>
                <a:spcPts val="0"/>
              </a:spcBef>
              <a:spcAft>
                <a:spcPts val="0"/>
              </a:spcAft>
              <a:buSzPts val="1800"/>
              <a:buChar char="○"/>
            </a:pPr>
            <a:r>
              <a:rPr lang="en"/>
              <a:t>Design Specifications</a:t>
            </a:r>
            <a:endParaRPr/>
          </a:p>
          <a:p>
            <a:pPr indent="-342900" lvl="1" marL="914400" rtl="0" algn="l">
              <a:lnSpc>
                <a:spcPct val="115000"/>
              </a:lnSpc>
              <a:spcBef>
                <a:spcPts val="0"/>
              </a:spcBef>
              <a:spcAft>
                <a:spcPts val="0"/>
              </a:spcAft>
              <a:buSzPts val="1800"/>
              <a:buChar char="○"/>
            </a:pPr>
            <a:r>
              <a:rPr lang="en"/>
              <a:t>Test Documents</a:t>
            </a:r>
            <a:endParaRPr/>
          </a:p>
          <a:p>
            <a:pPr indent="-342900" lvl="0" marL="457200" rtl="0" algn="l">
              <a:lnSpc>
                <a:spcPct val="115000"/>
              </a:lnSpc>
              <a:spcBef>
                <a:spcPts val="0"/>
              </a:spcBef>
              <a:spcAft>
                <a:spcPts val="0"/>
              </a:spcAft>
              <a:buSzPts val="1800"/>
              <a:buChar char="●"/>
            </a:pPr>
            <a:r>
              <a:rPr lang="en"/>
              <a:t>We'll </a:t>
            </a:r>
            <a:r>
              <a:rPr lang="en"/>
              <a:t>concentrate on practical documentation strategies that you can directly apply to your projects today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Documentation?</a:t>
            </a:r>
            <a:endParaRPr/>
          </a:p>
        </p:txBody>
      </p:sp>
      <p:sp>
        <p:nvSpPr>
          <p:cNvPr id="341" name="Google Shape;341;p52"/>
          <p:cNvSpPr txBox="1"/>
          <p:nvPr>
            <p:ph idx="1" type="body"/>
          </p:nvPr>
        </p:nvSpPr>
        <p:spPr>
          <a:xfrm>
            <a:off x="107050" y="402200"/>
            <a:ext cx="8520600" cy="44064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a:t>"We don't have enough time”</a:t>
            </a:r>
            <a:endParaRPr/>
          </a:p>
          <a:p>
            <a:pPr indent="-342900" lvl="0" marL="457200" rtl="0" algn="l">
              <a:lnSpc>
                <a:spcPct val="115000"/>
              </a:lnSpc>
              <a:spcBef>
                <a:spcPts val="600"/>
              </a:spcBef>
              <a:spcAft>
                <a:spcPts val="0"/>
              </a:spcAft>
              <a:buSzPts val="1800"/>
              <a:buChar char="●"/>
            </a:pPr>
            <a:r>
              <a:rPr lang="en"/>
              <a:t>Quick documentation now avoids longer explanations later</a:t>
            </a:r>
            <a:endParaRPr/>
          </a:p>
          <a:p>
            <a:pPr indent="0" lvl="0" marL="0" rtl="0" algn="l">
              <a:lnSpc>
                <a:spcPct val="115000"/>
              </a:lnSpc>
              <a:spcBef>
                <a:spcPts val="600"/>
              </a:spcBef>
              <a:spcAft>
                <a:spcPts val="0"/>
              </a:spcAft>
              <a:buNone/>
            </a:pPr>
            <a:r>
              <a:rPr b="1" lang="en"/>
              <a:t>"No-one would read it anyway”</a:t>
            </a:r>
            <a:endParaRPr/>
          </a:p>
          <a:p>
            <a:pPr indent="-342900" lvl="0" marL="457200" rtl="0" algn="l">
              <a:lnSpc>
                <a:spcPct val="115000"/>
              </a:lnSpc>
              <a:spcBef>
                <a:spcPts val="600"/>
              </a:spcBef>
              <a:spcAft>
                <a:spcPts val="0"/>
              </a:spcAft>
              <a:buSzPts val="1800"/>
              <a:buChar char="●"/>
            </a:pPr>
            <a:r>
              <a:rPr lang="en"/>
              <a:t>I highly doubt it</a:t>
            </a:r>
            <a:endParaRPr/>
          </a:p>
          <a:p>
            <a:pPr indent="-342900" lvl="0" marL="457200" rtl="0" algn="l">
              <a:lnSpc>
                <a:spcPct val="115000"/>
              </a:lnSpc>
              <a:spcBef>
                <a:spcPts val="0"/>
              </a:spcBef>
              <a:spcAft>
                <a:spcPts val="0"/>
              </a:spcAft>
              <a:buSzPts val="1800"/>
              <a:buChar char="●"/>
            </a:pPr>
            <a:r>
              <a:rPr lang="en"/>
              <a:t>Serves as a guide for future developers and users of the code</a:t>
            </a:r>
            <a:endParaRPr/>
          </a:p>
          <a:p>
            <a:pPr indent="-342900" lvl="0" marL="457200" rtl="0" algn="l">
              <a:lnSpc>
                <a:spcPct val="115000"/>
              </a:lnSpc>
              <a:spcBef>
                <a:spcPts val="0"/>
              </a:spcBef>
              <a:spcAft>
                <a:spcPts val="0"/>
              </a:spcAft>
              <a:buSzPts val="1800"/>
              <a:buChar char="●"/>
            </a:pPr>
            <a:r>
              <a:rPr lang="en"/>
              <a:t>Essential for maintaining and scaling projects</a:t>
            </a:r>
            <a:endParaRPr/>
          </a:p>
          <a:p>
            <a:pPr indent="-342900" lvl="0" marL="457200" rtl="0" algn="l">
              <a:lnSpc>
                <a:spcPct val="115000"/>
              </a:lnSpc>
              <a:spcBef>
                <a:spcPts val="0"/>
              </a:spcBef>
              <a:spcAft>
                <a:spcPts val="0"/>
              </a:spcAft>
              <a:buSzPts val="1800"/>
              <a:buChar char="●"/>
            </a:pPr>
            <a:r>
              <a:rPr lang="en"/>
              <a:t>In Project 3, your partner will benefit from reading it</a:t>
            </a:r>
            <a:endParaRPr/>
          </a:p>
          <a:p>
            <a:pPr indent="0" lvl="0" marL="0" rtl="0" algn="l">
              <a:lnSpc>
                <a:spcPct val="115000"/>
              </a:lnSpc>
              <a:spcBef>
                <a:spcPts val="600"/>
              </a:spcBef>
              <a:spcAft>
                <a:spcPts val="0"/>
              </a:spcAft>
              <a:buNone/>
            </a:pPr>
            <a:r>
              <a:rPr b="1" lang="en"/>
              <a:t>"The code should be self-documenting”</a:t>
            </a:r>
            <a:endParaRPr b="1"/>
          </a:p>
          <a:p>
            <a:pPr indent="-342900" lvl="0" marL="457200" rtl="0" algn="l">
              <a:lnSpc>
                <a:spcPct val="115000"/>
              </a:lnSpc>
              <a:spcBef>
                <a:spcPts val="600"/>
              </a:spcBef>
              <a:spcAft>
                <a:spcPts val="0"/>
              </a:spcAft>
              <a:buSzPts val="1800"/>
              <a:buChar char="●"/>
            </a:pPr>
            <a:r>
              <a:rPr lang="en"/>
              <a:t>Would you rather read 100 lines of someone’s code or a short summary?</a:t>
            </a:r>
            <a:endParaRPr/>
          </a:p>
          <a:p>
            <a:pPr indent="-342900" lvl="0" marL="457200" rtl="0" algn="l">
              <a:lnSpc>
                <a:spcPct val="115000"/>
              </a:lnSpc>
              <a:spcBef>
                <a:spcPts val="0"/>
              </a:spcBef>
              <a:spcAft>
                <a:spcPts val="0"/>
              </a:spcAft>
              <a:buSzPts val="1800"/>
              <a:buChar char="●"/>
            </a:pPr>
            <a:r>
              <a:rPr lang="en"/>
              <a:t>Documentation explains </a:t>
            </a:r>
            <a:r>
              <a:rPr i="1" lang="en"/>
              <a:t>why </a:t>
            </a:r>
            <a:r>
              <a:rPr lang="en"/>
              <a:t>and </a:t>
            </a:r>
            <a:r>
              <a:rPr i="1" lang="en"/>
              <a:t>the context</a:t>
            </a:r>
            <a:r>
              <a:rPr lang="en"/>
              <a:t>, not just </a:t>
            </a:r>
            <a:r>
              <a:rPr i="1" lang="en"/>
              <a:t>how</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107050" y="402200"/>
            <a:ext cx="8520600" cy="219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Today’s lecture will be about the building a project from the ground up. The concepts we’ll discuss today can be used right now! They’ll also</a:t>
            </a:r>
            <a:r>
              <a:rPr lang="en"/>
              <a:t> apply forever</a:t>
            </a:r>
            <a:r>
              <a:rPr lang="en"/>
              <a:t>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General </a:t>
            </a:r>
            <a:r>
              <a:rPr lang="en"/>
              <a:t>Q&amp;A will be at the end.</a:t>
            </a:r>
            <a:endParaRPr/>
          </a:p>
        </p:txBody>
      </p:sp>
      <p:pic>
        <p:nvPicPr>
          <p:cNvPr id="165" name="Google Shape;165;p26"/>
          <p:cNvPicPr preferRelativeResize="0"/>
          <p:nvPr/>
        </p:nvPicPr>
        <p:blipFill>
          <a:blip r:embed="rId3">
            <a:alphaModFix/>
          </a:blip>
          <a:stretch>
            <a:fillRect/>
          </a:stretch>
        </p:blipFill>
        <p:spPr>
          <a:xfrm>
            <a:off x="5220975" y="1367650"/>
            <a:ext cx="3524774" cy="3562726"/>
          </a:xfrm>
          <a:prstGeom prst="rect">
            <a:avLst/>
          </a:prstGeom>
          <a:noFill/>
          <a:ln>
            <a:noFill/>
          </a:ln>
        </p:spPr>
      </p:pic>
      <p:sp>
        <p:nvSpPr>
          <p:cNvPr id="166" name="Google Shape;166;p26"/>
          <p:cNvSpPr txBox="1"/>
          <p:nvPr>
            <p:ph idx="1" type="body"/>
          </p:nvPr>
        </p:nvSpPr>
        <p:spPr>
          <a:xfrm>
            <a:off x="107050" y="2898625"/>
            <a:ext cx="8520600" cy="219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Credit for many of these slides goes to:</a:t>
            </a:r>
            <a:endParaRPr/>
          </a:p>
          <a:p>
            <a:pPr indent="-342900" lvl="0" marL="457200" rtl="0" algn="l">
              <a:spcBef>
                <a:spcPts val="600"/>
              </a:spcBef>
              <a:spcAft>
                <a:spcPts val="0"/>
              </a:spcAft>
              <a:buSzPts val="1800"/>
              <a:buChar char="●"/>
            </a:pPr>
            <a:r>
              <a:rPr lang="en"/>
              <a:t>Josh Hug</a:t>
            </a:r>
            <a:endParaRPr/>
          </a:p>
          <a:p>
            <a:pPr indent="-342900" lvl="0" marL="457200" rtl="0" algn="l">
              <a:spcBef>
                <a:spcPts val="0"/>
              </a:spcBef>
              <a:spcAft>
                <a:spcPts val="0"/>
              </a:spcAft>
              <a:buSzPts val="1800"/>
              <a:buChar char="●"/>
            </a:pPr>
            <a:r>
              <a:rPr lang="en"/>
              <a:t>Stella Kaval</a:t>
            </a:r>
            <a:endParaRPr/>
          </a:p>
          <a:p>
            <a:pPr indent="-342900" lvl="0" marL="457200" rtl="0" algn="l">
              <a:spcBef>
                <a:spcPts val="0"/>
              </a:spcBef>
              <a:spcAft>
                <a:spcPts val="0"/>
              </a:spcAft>
              <a:buSzPts val="1800"/>
              <a:buChar char="●"/>
            </a:pPr>
            <a:r>
              <a:rPr lang="en"/>
              <a:t>Noah Adhikari</a:t>
            </a:r>
            <a:endParaRPr/>
          </a:p>
          <a:p>
            <a:pPr indent="-342900" lvl="0" marL="457200" rtl="0" algn="l">
              <a:spcBef>
                <a:spcPts val="0"/>
              </a:spcBef>
              <a:spcAft>
                <a:spcPts val="0"/>
              </a:spcAft>
              <a:buSzPts val="1800"/>
              <a:buChar char="●"/>
            </a:pPr>
            <a:r>
              <a:rPr lang="en"/>
              <a:t>(and 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5" name="Shape 345"/>
        <p:cNvGrpSpPr/>
        <p:nvPr/>
      </p:nvGrpSpPr>
      <p:grpSpPr>
        <a:xfrm>
          <a:off x="0" y="0"/>
          <a:ext cx="0" cy="0"/>
          <a:chOff x="0" y="0"/>
          <a:chExt cx="0" cy="0"/>
        </a:xfrm>
      </p:grpSpPr>
      <p:sp>
        <p:nvSpPr>
          <p:cNvPr id="346" name="Google Shape;346;p5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Documentation </a:t>
            </a:r>
            <a:r>
              <a:rPr lang="en">
                <a:solidFill>
                  <a:schemeClr val="accent3"/>
                </a:solidFill>
              </a:rPr>
              <a:t>Example</a:t>
            </a:r>
            <a:endParaRPr>
              <a:solidFill>
                <a:schemeClr val="accent3"/>
              </a:solidFill>
            </a:endParaRPr>
          </a:p>
          <a:p>
            <a:pPr indent="0" lvl="0" marL="0" rtl="0" algn="l">
              <a:spcBef>
                <a:spcPts val="0"/>
              </a:spcBef>
              <a:spcAft>
                <a:spcPts val="0"/>
              </a:spcAft>
              <a:buNone/>
            </a:pPr>
            <a:r>
              <a:t/>
            </a:r>
            <a:endParaRPr/>
          </a:p>
        </p:txBody>
      </p:sp>
      <p:sp>
        <p:nvSpPr>
          <p:cNvPr id="347" name="Google Shape;347;p53"/>
          <p:cNvSpPr txBox="1"/>
          <p:nvPr>
            <p:ph idx="1" type="body"/>
          </p:nvPr>
        </p:nvSpPr>
        <p:spPr>
          <a:xfrm>
            <a:off x="107050" y="402200"/>
            <a:ext cx="8520600" cy="4201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a:t>What can we improve about this documentation? </a:t>
            </a:r>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0"/>
              </a:spcAft>
              <a:buNone/>
            </a:pPr>
            <a:r>
              <a:t/>
            </a:r>
            <a:endParaRPr/>
          </a:p>
          <a:p>
            <a:pPr indent="-342900" lvl="0" marL="457200" rtl="0" algn="l">
              <a:lnSpc>
                <a:spcPct val="115000"/>
              </a:lnSpc>
              <a:spcBef>
                <a:spcPts val="600"/>
              </a:spcBef>
              <a:spcAft>
                <a:spcPts val="0"/>
              </a:spcAft>
              <a:buSzPts val="1800"/>
              <a:buChar char="●"/>
            </a:pPr>
            <a:r>
              <a:rPr lang="en"/>
              <a:t>Are we moving trees? Are we moving the player?</a:t>
            </a:r>
            <a:endParaRPr/>
          </a:p>
          <a:p>
            <a:pPr indent="-342900" lvl="0" marL="457200" rtl="0" algn="l">
              <a:lnSpc>
                <a:spcPct val="115000"/>
              </a:lnSpc>
              <a:spcBef>
                <a:spcPts val="0"/>
              </a:spcBef>
              <a:spcAft>
                <a:spcPts val="0"/>
              </a:spcAft>
              <a:buSzPts val="1800"/>
              <a:buChar char="●"/>
            </a:pPr>
            <a:r>
              <a:rPr lang="en"/>
              <a:t>Why are we including </a:t>
            </a:r>
            <a:r>
              <a:rPr b="1" lang="en">
                <a:latin typeface="Inconsolata"/>
                <a:ea typeface="Inconsolata"/>
                <a:cs typeface="Inconsolata"/>
                <a:sym typeface="Inconsolata"/>
              </a:rPr>
              <a:t>java.util.Random</a:t>
            </a:r>
            <a:r>
              <a:rPr lang="en"/>
              <a:t>?</a:t>
            </a:r>
            <a:endParaRPr/>
          </a:p>
          <a:p>
            <a:pPr indent="-342900" lvl="0" marL="457200" rtl="0" algn="l">
              <a:lnSpc>
                <a:spcPct val="115000"/>
              </a:lnSpc>
              <a:spcBef>
                <a:spcPts val="0"/>
              </a:spcBef>
              <a:spcAft>
                <a:spcPts val="0"/>
              </a:spcAft>
              <a:buSzPts val="1800"/>
              <a:buChar char="●"/>
            </a:pPr>
            <a:r>
              <a:rPr lang="en"/>
              <a:t>What are </a:t>
            </a:r>
            <a:r>
              <a:rPr b="1" lang="en">
                <a:latin typeface="Inconsolata"/>
                <a:ea typeface="Inconsolata"/>
                <a:cs typeface="Inconsolata"/>
                <a:sym typeface="Inconsolata"/>
              </a:rPr>
              <a:t>x</a:t>
            </a:r>
            <a:r>
              <a:rPr lang="en"/>
              <a:t> and </a:t>
            </a:r>
            <a:r>
              <a:rPr b="1" lang="en">
                <a:latin typeface="Inconsolata"/>
                <a:ea typeface="Inconsolata"/>
                <a:cs typeface="Inconsolata"/>
                <a:sym typeface="Inconsolata"/>
              </a:rPr>
              <a:t>y</a:t>
            </a:r>
            <a:r>
              <a:rPr lang="en"/>
              <a:t>?</a:t>
            </a:r>
            <a:endParaRPr/>
          </a:p>
          <a:p>
            <a:pPr indent="0" lvl="0" marL="0" rtl="0" algn="l">
              <a:lnSpc>
                <a:spcPct val="115000"/>
              </a:lnSpc>
              <a:spcBef>
                <a:spcPts val="600"/>
              </a:spcBef>
              <a:spcAft>
                <a:spcPts val="0"/>
              </a:spcAft>
              <a:buNone/>
            </a:pPr>
            <a:r>
              <a:t/>
            </a:r>
            <a:endParaRPr/>
          </a:p>
        </p:txBody>
      </p:sp>
      <p:sp>
        <p:nvSpPr>
          <p:cNvPr id="348" name="Google Shape;348;p53"/>
          <p:cNvSpPr txBox="1"/>
          <p:nvPr/>
        </p:nvSpPr>
        <p:spPr>
          <a:xfrm>
            <a:off x="735000" y="982375"/>
            <a:ext cx="7599300" cy="2117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 Changes location of the trees in the world</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 We use java.util.Random.</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lang="en" sz="1600">
                <a:solidFill>
                  <a:srgbClr val="0033B3"/>
                </a:solidFill>
                <a:highlight>
                  <a:srgbClr val="FFFFFF"/>
                </a:highlight>
                <a:latin typeface="Inconsolata"/>
                <a:ea typeface="Inconsolata"/>
                <a:cs typeface="Inconsolata"/>
                <a:sym typeface="Inconsolata"/>
              </a:rPr>
              <a:t>public boolean </a:t>
            </a:r>
            <a:r>
              <a:rPr b="1" lang="en" sz="1600">
                <a:solidFill>
                  <a:srgbClr val="080808"/>
                </a:solidFill>
                <a:highlight>
                  <a:srgbClr val="FFFFFF"/>
                </a:highlight>
                <a:latin typeface="Inconsolata"/>
                <a:ea typeface="Inconsolata"/>
                <a:cs typeface="Inconsolata"/>
                <a:sym typeface="Inconsolata"/>
              </a:rPr>
              <a:t>movePlayer(</a:t>
            </a:r>
            <a:r>
              <a:rPr b="1" lang="en" sz="1600">
                <a:solidFill>
                  <a:srgbClr val="0033B3"/>
                </a:solidFill>
                <a:highlight>
                  <a:srgbClr val="FFFFFF"/>
                </a:highlight>
                <a:latin typeface="Inconsolata"/>
                <a:ea typeface="Inconsolata"/>
                <a:cs typeface="Inconsolata"/>
                <a:sym typeface="Inconsolata"/>
              </a:rPr>
              <a:t>int </a:t>
            </a:r>
            <a:r>
              <a:rPr b="1" lang="en" sz="1600">
                <a:solidFill>
                  <a:srgbClr val="080808"/>
                </a:solidFill>
                <a:highlight>
                  <a:srgbClr val="FFFFFF"/>
                </a:highlight>
                <a:latin typeface="Inconsolata"/>
                <a:ea typeface="Inconsolata"/>
                <a:cs typeface="Inconsolata"/>
                <a:sym typeface="Inconsolata"/>
              </a:rPr>
              <a:t>x, </a:t>
            </a:r>
            <a:r>
              <a:rPr b="1" lang="en" sz="1600">
                <a:solidFill>
                  <a:srgbClr val="0033B3"/>
                </a:solidFill>
                <a:highlight>
                  <a:srgbClr val="FFFFFF"/>
                </a:highlight>
                <a:latin typeface="Inconsolata"/>
                <a:ea typeface="Inconsolata"/>
                <a:cs typeface="Inconsolata"/>
                <a:sym typeface="Inconsolata"/>
              </a:rPr>
              <a:t>int </a:t>
            </a:r>
            <a:r>
              <a:rPr b="1" lang="en" sz="1600">
                <a:solidFill>
                  <a:srgbClr val="080808"/>
                </a:solidFill>
                <a:highlight>
                  <a:srgbClr val="FFFFFF"/>
                </a:highlight>
                <a:latin typeface="Inconsolata"/>
                <a:ea typeface="Inconsolata"/>
                <a:cs typeface="Inconsolata"/>
                <a:sym typeface="Inconsolata"/>
              </a:rPr>
              <a:t>y) {...}</a:t>
            </a:r>
            <a:endParaRPr b="1" sz="16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b="1" i="1" sz="1600">
              <a:solidFill>
                <a:srgbClr val="499936"/>
              </a:solidFill>
              <a:latin typeface="Inconsolata"/>
              <a:ea typeface="Inconsolata"/>
              <a:cs typeface="Inconsolata"/>
              <a:sym typeface="Inconsolat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5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Documentation Example</a:t>
            </a:r>
            <a:endParaRPr>
              <a:solidFill>
                <a:schemeClr val="accent3"/>
              </a:solidFill>
            </a:endParaRPr>
          </a:p>
          <a:p>
            <a:pPr indent="0" lvl="0" marL="0" rtl="0" algn="l">
              <a:spcBef>
                <a:spcPts val="0"/>
              </a:spcBef>
              <a:spcAft>
                <a:spcPts val="0"/>
              </a:spcAft>
              <a:buNone/>
            </a:pPr>
            <a:r>
              <a:t/>
            </a:r>
            <a:endParaRPr/>
          </a:p>
        </p:txBody>
      </p:sp>
      <p:sp>
        <p:nvSpPr>
          <p:cNvPr id="354" name="Google Shape;354;p54"/>
          <p:cNvSpPr txBox="1"/>
          <p:nvPr/>
        </p:nvSpPr>
        <p:spPr>
          <a:xfrm>
            <a:off x="772350" y="857800"/>
            <a:ext cx="7599300" cy="3493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 Moves the player to a specified location within the game world.</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 Validates the destination and checks for bounds.</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 @param x The x-coordinate of the destination (horizontal position).</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 @param y The y-coordinate of the destination (vertical position).</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 @return 'true' if the move is successful, 'false' otherwise.</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 @throws OutOfBoundsException if coordinates are outside the world.</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 @usage To move the player to (5, 10), call movePlayer(5, 10).</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i="1" lang="en" sz="1600">
                <a:solidFill>
                  <a:srgbClr val="8C8C8C"/>
                </a:solidFill>
                <a:highlight>
                  <a:srgbClr val="FFFFFF"/>
                </a:highlight>
                <a:latin typeface="Inconsolata"/>
                <a:ea typeface="Inconsolata"/>
                <a:cs typeface="Inconsolata"/>
                <a:sym typeface="Inconsolata"/>
              </a:rPr>
              <a:t>*/</a:t>
            </a:r>
            <a:endParaRPr b="1" i="1" sz="1600">
              <a:solidFill>
                <a:srgbClr val="8C8C8C"/>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lang="en" sz="1600">
                <a:solidFill>
                  <a:srgbClr val="0033B3"/>
                </a:solidFill>
                <a:highlight>
                  <a:srgbClr val="FFFFFF"/>
                </a:highlight>
                <a:latin typeface="Inconsolata"/>
                <a:ea typeface="Inconsolata"/>
                <a:cs typeface="Inconsolata"/>
                <a:sym typeface="Inconsolata"/>
              </a:rPr>
              <a:t>public boolean </a:t>
            </a:r>
            <a:r>
              <a:rPr b="1" lang="en" sz="1600">
                <a:solidFill>
                  <a:srgbClr val="080808"/>
                </a:solidFill>
                <a:highlight>
                  <a:srgbClr val="FFFFFF"/>
                </a:highlight>
                <a:latin typeface="Inconsolata"/>
                <a:ea typeface="Inconsolata"/>
                <a:cs typeface="Inconsolata"/>
                <a:sym typeface="Inconsolata"/>
              </a:rPr>
              <a:t>movePlayer(</a:t>
            </a:r>
            <a:r>
              <a:rPr b="1" lang="en" sz="1600">
                <a:solidFill>
                  <a:srgbClr val="0033B3"/>
                </a:solidFill>
                <a:highlight>
                  <a:srgbClr val="FFFFFF"/>
                </a:highlight>
                <a:latin typeface="Inconsolata"/>
                <a:ea typeface="Inconsolata"/>
                <a:cs typeface="Inconsolata"/>
                <a:sym typeface="Inconsolata"/>
              </a:rPr>
              <a:t>int </a:t>
            </a:r>
            <a:r>
              <a:rPr b="1" lang="en" sz="1600">
                <a:solidFill>
                  <a:srgbClr val="080808"/>
                </a:solidFill>
                <a:highlight>
                  <a:srgbClr val="FFFFFF"/>
                </a:highlight>
                <a:latin typeface="Inconsolata"/>
                <a:ea typeface="Inconsolata"/>
                <a:cs typeface="Inconsolata"/>
                <a:sym typeface="Inconsolata"/>
              </a:rPr>
              <a:t>x, </a:t>
            </a:r>
            <a:r>
              <a:rPr b="1" lang="en" sz="1600">
                <a:solidFill>
                  <a:srgbClr val="0033B3"/>
                </a:solidFill>
                <a:highlight>
                  <a:srgbClr val="FFFFFF"/>
                </a:highlight>
                <a:latin typeface="Inconsolata"/>
                <a:ea typeface="Inconsolata"/>
                <a:cs typeface="Inconsolata"/>
                <a:sym typeface="Inconsolata"/>
              </a:rPr>
              <a:t>int </a:t>
            </a:r>
            <a:r>
              <a:rPr b="1" lang="en" sz="1600">
                <a:solidFill>
                  <a:srgbClr val="080808"/>
                </a:solidFill>
                <a:highlight>
                  <a:srgbClr val="FFFFFF"/>
                </a:highlight>
                <a:latin typeface="Inconsolata"/>
                <a:ea typeface="Inconsolata"/>
                <a:cs typeface="Inconsolata"/>
                <a:sym typeface="Inconsolata"/>
              </a:rPr>
              <a:t>y) {...}</a:t>
            </a:r>
            <a:endParaRPr b="1" sz="1600">
              <a:solidFill>
                <a:srgbClr val="080808"/>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b="1" i="1" sz="1600">
              <a:solidFill>
                <a:srgbClr val="499936"/>
              </a:solidFill>
              <a:latin typeface="Inconsolata"/>
              <a:ea typeface="Inconsolata"/>
              <a:cs typeface="Inconsolata"/>
              <a:sym typeface="Inconsolat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nvSpPr>
        <p:spPr>
          <a:xfrm>
            <a:off x="0" y="0"/>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5394"/>
                </a:solidFill>
                <a:latin typeface="Roboto Medium"/>
                <a:ea typeface="Roboto Medium"/>
                <a:cs typeface="Roboto Medium"/>
                <a:sym typeface="Roboto Medium"/>
              </a:rPr>
              <a:t>Writing Good Git Commits</a:t>
            </a:r>
            <a:endParaRPr sz="1600">
              <a:solidFill>
                <a:srgbClr val="0B5394"/>
              </a:solidFill>
              <a:latin typeface="Roboto Medium"/>
              <a:ea typeface="Roboto Medium"/>
              <a:cs typeface="Roboto Medium"/>
              <a:sym typeface="Roboto Medium"/>
            </a:endParaRPr>
          </a:p>
        </p:txBody>
      </p:sp>
      <p:sp>
        <p:nvSpPr>
          <p:cNvPr id="360" name="Google Shape;360;p55"/>
          <p:cNvSpPr txBox="1"/>
          <p:nvPr/>
        </p:nvSpPr>
        <p:spPr>
          <a:xfrm>
            <a:off x="107050" y="402200"/>
            <a:ext cx="6066300" cy="44742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000000"/>
                </a:solidFill>
                <a:latin typeface="Roboto"/>
                <a:ea typeface="Roboto"/>
                <a:cs typeface="Roboto"/>
                <a:sym typeface="Roboto"/>
              </a:rPr>
              <a:t>There are well-established conventions:</a:t>
            </a:r>
            <a:endParaRPr sz="1800">
              <a:solidFill>
                <a:srgbClr val="000000"/>
              </a:solidFill>
              <a:latin typeface="Roboto"/>
              <a:ea typeface="Roboto"/>
              <a:cs typeface="Roboto"/>
              <a:sym typeface="Roboto"/>
            </a:endParaRPr>
          </a:p>
          <a:p>
            <a:pPr indent="-342900" lvl="0" marL="457200" rtl="0" algn="l">
              <a:spcBef>
                <a:spcPts val="60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Capitalize the subject line</a:t>
            </a:r>
            <a:endParaRPr sz="1800">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Use im</a:t>
            </a:r>
            <a:r>
              <a:rPr lang="en" sz="1800">
                <a:solidFill>
                  <a:srgbClr val="000000"/>
                </a:solidFill>
                <a:latin typeface="Roboto"/>
                <a:ea typeface="Roboto"/>
                <a:cs typeface="Roboto"/>
                <a:sym typeface="Roboto"/>
              </a:rPr>
              <a:t>perative mood in the subject line</a:t>
            </a:r>
            <a:endParaRPr sz="1800">
              <a:solidFill>
                <a:srgbClr val="000000"/>
              </a:solidFill>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If applied, this commit will &lt;</a:t>
            </a:r>
            <a:r>
              <a:rPr i="1" lang="en" sz="1800" u="sng">
                <a:solidFill>
                  <a:srgbClr val="000000"/>
                </a:solidFill>
                <a:latin typeface="Roboto"/>
                <a:ea typeface="Roboto"/>
                <a:cs typeface="Roboto"/>
                <a:sym typeface="Roboto"/>
              </a:rPr>
              <a:t>subject line here&gt;</a:t>
            </a:r>
            <a:endParaRPr i="1" sz="1800" u="sng">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Use the body to explain </a:t>
            </a:r>
            <a:r>
              <a:rPr b="1" lang="en" sz="1800">
                <a:solidFill>
                  <a:srgbClr val="000000"/>
                </a:solidFill>
                <a:latin typeface="Roboto"/>
                <a:ea typeface="Roboto"/>
                <a:cs typeface="Roboto"/>
                <a:sym typeface="Roboto"/>
              </a:rPr>
              <a:t>what and why</a:t>
            </a:r>
            <a:r>
              <a:rPr lang="en" sz="1800">
                <a:solidFill>
                  <a:srgbClr val="000000"/>
                </a:solidFill>
                <a:latin typeface="Roboto"/>
                <a:ea typeface="Roboto"/>
                <a:cs typeface="Roboto"/>
                <a:sym typeface="Roboto"/>
              </a:rPr>
              <a:t> vs how</a:t>
            </a:r>
            <a:endParaRPr sz="1800">
              <a:solidFill>
                <a:srgbClr val="000000"/>
              </a:solidFill>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latin typeface="Roboto"/>
                <a:ea typeface="Roboto"/>
                <a:cs typeface="Roboto"/>
                <a:sym typeface="Roboto"/>
              </a:rPr>
              <a:t>C</a:t>
            </a:r>
            <a:r>
              <a:rPr lang="en" sz="1800">
                <a:solidFill>
                  <a:srgbClr val="000000"/>
                </a:solidFill>
                <a:latin typeface="Roboto"/>
                <a:ea typeface="Roboto"/>
                <a:cs typeface="Roboto"/>
                <a:sym typeface="Roboto"/>
              </a:rPr>
              <a:t>ode </a:t>
            </a:r>
            <a:r>
              <a:rPr lang="en" sz="1800">
                <a:latin typeface="Roboto"/>
                <a:ea typeface="Roboto"/>
                <a:cs typeface="Roboto"/>
                <a:sym typeface="Roboto"/>
              </a:rPr>
              <a:t>already says how, but we need why</a:t>
            </a:r>
            <a:endParaRPr sz="1800">
              <a:solidFill>
                <a:srgbClr val="000000"/>
              </a:solidFill>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If it is complex, add source comments</a:t>
            </a:r>
            <a:endParaRPr sz="1800">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Limit subject line to 50 characters (soft rule)</a:t>
            </a:r>
            <a:endParaRPr sz="1800">
              <a:solidFill>
                <a:srgbClr val="000000"/>
              </a:solidFill>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Ensures that commits are readable</a:t>
            </a:r>
            <a:endParaRPr sz="1800">
              <a:solidFill>
                <a:srgbClr val="000000"/>
              </a:solidFill>
              <a:latin typeface="Roboto"/>
              <a:ea typeface="Roboto"/>
              <a:cs typeface="Roboto"/>
              <a:sym typeface="Roboto"/>
            </a:endParaRPr>
          </a:p>
          <a:p>
            <a:pPr indent="-342900" lvl="1" marL="9144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If you hard time summarizing, you might be committing to</a:t>
            </a:r>
            <a:r>
              <a:rPr lang="en" sz="1800">
                <a:solidFill>
                  <a:srgbClr val="000000"/>
                </a:solidFill>
                <a:latin typeface="Roboto"/>
                <a:ea typeface="Roboto"/>
                <a:cs typeface="Roboto"/>
                <a:sym typeface="Roboto"/>
              </a:rPr>
              <a:t>o many changes at once. </a:t>
            </a:r>
            <a:endParaRPr sz="1800">
              <a:solidFill>
                <a:srgbClr val="000000"/>
              </a:solidFill>
              <a:latin typeface="Roboto"/>
              <a:ea typeface="Roboto"/>
              <a:cs typeface="Roboto"/>
              <a:sym typeface="Roboto"/>
            </a:endParaRPr>
          </a:p>
          <a:p>
            <a:pPr indent="0" lvl="0" marL="0" rtl="0" algn="l">
              <a:spcBef>
                <a:spcPts val="600"/>
              </a:spcBef>
              <a:spcAft>
                <a:spcPts val="0"/>
              </a:spcAft>
              <a:buNone/>
            </a:pPr>
            <a:r>
              <a:t/>
            </a:r>
            <a:endParaRPr sz="1800">
              <a:solidFill>
                <a:srgbClr val="000000"/>
              </a:solidFill>
              <a:latin typeface="Roboto"/>
              <a:ea typeface="Roboto"/>
              <a:cs typeface="Roboto"/>
              <a:sym typeface="Roboto"/>
            </a:endParaRPr>
          </a:p>
          <a:p>
            <a:pPr indent="0" lvl="0" marL="0" rtl="0" algn="l">
              <a:spcBef>
                <a:spcPts val="600"/>
              </a:spcBef>
              <a:spcAft>
                <a:spcPts val="0"/>
              </a:spcAft>
              <a:buNone/>
            </a:pPr>
            <a:r>
              <a:rPr lang="en" sz="1800">
                <a:solidFill>
                  <a:srgbClr val="000000"/>
                </a:solidFill>
                <a:latin typeface="Roboto"/>
                <a:ea typeface="Roboto"/>
                <a:cs typeface="Roboto"/>
                <a:sym typeface="Roboto"/>
              </a:rPr>
              <a:t>Rules: </a:t>
            </a:r>
            <a:r>
              <a:rPr lang="en" sz="1800" u="sng">
                <a:solidFill>
                  <a:srgbClr val="4A86E8"/>
                </a:solidFill>
                <a:latin typeface="Roboto"/>
                <a:ea typeface="Roboto"/>
                <a:cs typeface="Roboto"/>
                <a:sym typeface="Roboto"/>
                <a:hlinkClick r:id="rId3">
                  <a:extLst>
                    <a:ext uri="{A12FA001-AC4F-418D-AE19-62706E023703}">
                      <ahyp:hlinkClr val="tx"/>
                    </a:ext>
                  </a:extLst>
                </a:hlinkClick>
              </a:rPr>
              <a:t>https://cbea.ms/git-commit/</a:t>
            </a:r>
            <a:endParaRPr sz="1800">
              <a:solidFill>
                <a:srgbClr val="000000"/>
              </a:solidFill>
              <a:latin typeface="Roboto"/>
              <a:ea typeface="Roboto"/>
              <a:cs typeface="Roboto"/>
              <a:sym typeface="Roboto"/>
            </a:endParaRPr>
          </a:p>
          <a:p>
            <a:pPr indent="0" lvl="0" marL="0" rtl="0" algn="l">
              <a:spcBef>
                <a:spcPts val="600"/>
              </a:spcBef>
              <a:spcAft>
                <a:spcPts val="0"/>
              </a:spcAft>
              <a:buNone/>
            </a:pPr>
            <a:r>
              <a:rPr lang="en" sz="1800">
                <a:solidFill>
                  <a:srgbClr val="000000"/>
                </a:solidFill>
                <a:latin typeface="Roboto"/>
                <a:ea typeface="Roboto"/>
                <a:cs typeface="Roboto"/>
                <a:sym typeface="Roboto"/>
              </a:rPr>
              <a:t>Example: </a:t>
            </a:r>
            <a:r>
              <a:rPr lang="en" sz="1800" u="sng">
                <a:solidFill>
                  <a:srgbClr val="4A86E8"/>
                </a:solidFill>
                <a:latin typeface="Roboto"/>
                <a:ea typeface="Roboto"/>
                <a:cs typeface="Roboto"/>
                <a:sym typeface="Roboto"/>
                <a:hlinkClick r:id="rId4">
                  <a:extLst>
                    <a:ext uri="{A12FA001-AC4F-418D-AE19-62706E023703}">
                      <ahyp:hlinkClr val="tx"/>
                    </a:ext>
                  </a:extLst>
                </a:hlinkClick>
              </a:rPr>
              <a:t>Google Truth Library</a:t>
            </a:r>
            <a:r>
              <a:rPr lang="en" sz="1800">
                <a:solidFill>
                  <a:srgbClr val="000000"/>
                </a:solidFill>
                <a:latin typeface="Roboto"/>
                <a:ea typeface="Roboto"/>
                <a:cs typeface="Roboto"/>
                <a:sym typeface="Roboto"/>
              </a:rPr>
              <a:t> (We use for writing tests!)</a:t>
            </a:r>
            <a:endParaRPr sz="1800">
              <a:solidFill>
                <a:srgbClr val="000000"/>
              </a:solidFill>
              <a:latin typeface="Roboto"/>
              <a:ea typeface="Roboto"/>
              <a:cs typeface="Roboto"/>
              <a:sym typeface="Roboto"/>
            </a:endParaRPr>
          </a:p>
          <a:p>
            <a:pPr indent="0" lvl="0" marL="0" rtl="0" algn="l">
              <a:spcBef>
                <a:spcPts val="600"/>
              </a:spcBef>
              <a:spcAft>
                <a:spcPts val="0"/>
              </a:spcAft>
              <a:buNone/>
            </a:pPr>
            <a:r>
              <a:t/>
            </a:r>
            <a:endParaRPr sz="1800">
              <a:solidFill>
                <a:srgbClr val="000000"/>
              </a:solidFill>
              <a:latin typeface="Roboto"/>
              <a:ea typeface="Roboto"/>
              <a:cs typeface="Roboto"/>
              <a:sym typeface="Roboto"/>
            </a:endParaRPr>
          </a:p>
        </p:txBody>
      </p:sp>
      <p:pic>
        <p:nvPicPr>
          <p:cNvPr id="361" name="Google Shape;361;p55"/>
          <p:cNvPicPr preferRelativeResize="0"/>
          <p:nvPr/>
        </p:nvPicPr>
        <p:blipFill>
          <a:blip r:embed="rId5">
            <a:alphaModFix/>
          </a:blip>
          <a:stretch>
            <a:fillRect/>
          </a:stretch>
        </p:blipFill>
        <p:spPr>
          <a:xfrm>
            <a:off x="6173400" y="580815"/>
            <a:ext cx="2707300" cy="42955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nvSpPr>
        <p:spPr>
          <a:xfrm>
            <a:off x="0" y="0"/>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5394"/>
                </a:solidFill>
                <a:latin typeface="Roboto Medium"/>
                <a:ea typeface="Roboto Medium"/>
                <a:cs typeface="Roboto Medium"/>
                <a:sym typeface="Roboto Medium"/>
              </a:rPr>
              <a:t>Writing Good Git Commits</a:t>
            </a:r>
            <a:endParaRPr sz="1600">
              <a:solidFill>
                <a:srgbClr val="0B5394"/>
              </a:solidFill>
              <a:latin typeface="Roboto Medium"/>
              <a:ea typeface="Roboto Medium"/>
              <a:cs typeface="Roboto Medium"/>
              <a:sym typeface="Roboto Medium"/>
            </a:endParaRPr>
          </a:p>
          <a:p>
            <a:pPr indent="0" lvl="0" marL="0" rtl="0" algn="l">
              <a:spcBef>
                <a:spcPts val="0"/>
              </a:spcBef>
              <a:spcAft>
                <a:spcPts val="0"/>
              </a:spcAft>
              <a:buNone/>
            </a:pPr>
            <a:r>
              <a:t/>
            </a:r>
            <a:endParaRPr sz="1600">
              <a:solidFill>
                <a:srgbClr val="0B5394"/>
              </a:solidFill>
              <a:latin typeface="Roboto Medium"/>
              <a:ea typeface="Roboto Medium"/>
              <a:cs typeface="Roboto Medium"/>
              <a:sym typeface="Roboto Medium"/>
            </a:endParaRPr>
          </a:p>
        </p:txBody>
      </p:sp>
      <p:sp>
        <p:nvSpPr>
          <p:cNvPr id="367" name="Google Shape;367;p56"/>
          <p:cNvSpPr txBox="1"/>
          <p:nvPr/>
        </p:nvSpPr>
        <p:spPr>
          <a:xfrm>
            <a:off x="107050" y="402200"/>
            <a:ext cx="8295300" cy="3416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rgbClr val="0D0D0D"/>
                </a:solidFill>
                <a:highlight>
                  <a:srgbClr val="FFFFFF"/>
                </a:highlight>
                <a:latin typeface="Roboto"/>
                <a:ea typeface="Roboto"/>
                <a:cs typeface="Roboto"/>
                <a:sym typeface="Roboto"/>
              </a:rPr>
              <a:t>Good Commit Messages:</a:t>
            </a:r>
            <a:endParaRPr sz="1600">
              <a:solidFill>
                <a:srgbClr val="0D0D0D"/>
              </a:solidFill>
              <a:highlight>
                <a:srgbClr val="FFFFFF"/>
              </a:highlight>
              <a:latin typeface="Roboto"/>
              <a:ea typeface="Roboto"/>
              <a:cs typeface="Roboto"/>
              <a:sym typeface="Roboto"/>
            </a:endParaRPr>
          </a:p>
          <a:p>
            <a:pPr indent="-330200" lvl="0" marL="457200" rtl="0" algn="l">
              <a:spcBef>
                <a:spcPts val="600"/>
              </a:spcBef>
              <a:spcAft>
                <a:spcPts val="0"/>
              </a:spcAft>
              <a:buClr>
                <a:srgbClr val="0D0D0D"/>
              </a:buClr>
              <a:buSzPts val="1600"/>
              <a:buFont typeface="Consolas"/>
              <a:buChar char="●"/>
            </a:pPr>
            <a:r>
              <a:rPr b="1" lang="en" sz="1600">
                <a:solidFill>
                  <a:srgbClr val="0D0D0D"/>
                </a:solidFill>
                <a:highlight>
                  <a:srgbClr val="FFFFFF"/>
                </a:highlight>
                <a:latin typeface="Consolas"/>
                <a:ea typeface="Consolas"/>
                <a:cs typeface="Consolas"/>
                <a:sym typeface="Consolas"/>
              </a:rPr>
              <a:t>Add</a:t>
            </a:r>
            <a:r>
              <a:rPr lang="en" sz="1600">
                <a:solidFill>
                  <a:srgbClr val="0D0D0D"/>
                </a:solidFill>
                <a:highlight>
                  <a:srgbClr val="FFFFFF"/>
                </a:highlight>
                <a:latin typeface="Consolas"/>
                <a:ea typeface="Consolas"/>
                <a:cs typeface="Consolas"/>
                <a:sym typeface="Consolas"/>
              </a:rPr>
              <a:t> room generation logic</a:t>
            </a:r>
            <a:endParaRPr sz="1600">
              <a:solidFill>
                <a:srgbClr val="0D0D0D"/>
              </a:solidFill>
              <a:highlight>
                <a:srgbClr val="FFFFFF"/>
              </a:highlight>
              <a:latin typeface="Consolas"/>
              <a:ea typeface="Consolas"/>
              <a:cs typeface="Consolas"/>
              <a:sym typeface="Consolas"/>
            </a:endParaRPr>
          </a:p>
          <a:p>
            <a:pPr indent="-330200" lvl="0" marL="457200" rtl="0" algn="l">
              <a:spcBef>
                <a:spcPts val="0"/>
              </a:spcBef>
              <a:spcAft>
                <a:spcPts val="0"/>
              </a:spcAft>
              <a:buClr>
                <a:srgbClr val="0D0D0D"/>
              </a:buClr>
              <a:buSzPts val="1600"/>
              <a:buFont typeface="Consolas"/>
              <a:buChar char="●"/>
            </a:pPr>
            <a:r>
              <a:rPr b="1" lang="en" sz="1600">
                <a:solidFill>
                  <a:srgbClr val="0D0D0D"/>
                </a:solidFill>
                <a:highlight>
                  <a:srgbClr val="FFFFFF"/>
                </a:highlight>
                <a:latin typeface="Consolas"/>
                <a:ea typeface="Consolas"/>
                <a:cs typeface="Consolas"/>
                <a:sym typeface="Consolas"/>
              </a:rPr>
              <a:t>Fix</a:t>
            </a:r>
            <a:r>
              <a:rPr lang="en" sz="1600">
                <a:solidFill>
                  <a:srgbClr val="0D0D0D"/>
                </a:solidFill>
                <a:highlight>
                  <a:srgbClr val="FFFFFF"/>
                </a:highlight>
                <a:latin typeface="Consolas"/>
                <a:ea typeface="Consolas"/>
                <a:cs typeface="Consolas"/>
                <a:sym typeface="Consolas"/>
              </a:rPr>
              <a:t> overlapping rooms</a:t>
            </a:r>
            <a:endParaRPr sz="1600">
              <a:solidFill>
                <a:srgbClr val="0D0D0D"/>
              </a:solidFill>
              <a:highlight>
                <a:srgbClr val="FFFFFF"/>
              </a:highlight>
              <a:latin typeface="Consolas"/>
              <a:ea typeface="Consolas"/>
              <a:cs typeface="Consolas"/>
              <a:sym typeface="Consolas"/>
            </a:endParaRPr>
          </a:p>
          <a:p>
            <a:pPr indent="-330200" lvl="0" marL="457200" rtl="0" algn="l">
              <a:spcBef>
                <a:spcPts val="0"/>
              </a:spcBef>
              <a:spcAft>
                <a:spcPts val="0"/>
              </a:spcAft>
              <a:buClr>
                <a:srgbClr val="0D0D0D"/>
              </a:buClr>
              <a:buSzPts val="1600"/>
              <a:buFont typeface="Consolas"/>
              <a:buChar char="●"/>
            </a:pPr>
            <a:r>
              <a:rPr b="1" lang="en" sz="1600">
                <a:solidFill>
                  <a:srgbClr val="0D0D0D"/>
                </a:solidFill>
                <a:highlight>
                  <a:srgbClr val="FFFFFF"/>
                </a:highlight>
                <a:latin typeface="Consolas"/>
                <a:ea typeface="Consolas"/>
                <a:cs typeface="Consolas"/>
                <a:sym typeface="Consolas"/>
              </a:rPr>
              <a:t>Make</a:t>
            </a:r>
            <a:r>
              <a:rPr lang="en" sz="1600">
                <a:solidFill>
                  <a:srgbClr val="0D0D0D"/>
                </a:solidFill>
                <a:highlight>
                  <a:srgbClr val="FFFFFF"/>
                </a:highlight>
                <a:latin typeface="Consolas"/>
                <a:ea typeface="Consolas"/>
                <a:cs typeface="Consolas"/>
                <a:sym typeface="Consolas"/>
              </a:rPr>
              <a:t> world generation tests</a:t>
            </a:r>
            <a:endParaRPr sz="1600">
              <a:solidFill>
                <a:srgbClr val="0D0D0D"/>
              </a:solidFill>
              <a:highlight>
                <a:srgbClr val="FFFFFF"/>
              </a:highlight>
              <a:latin typeface="Consolas"/>
              <a:ea typeface="Consolas"/>
              <a:cs typeface="Consolas"/>
              <a:sym typeface="Consolas"/>
            </a:endParaRPr>
          </a:p>
          <a:p>
            <a:pPr indent="-330200" lvl="0" marL="457200" rtl="0" algn="l">
              <a:spcBef>
                <a:spcPts val="0"/>
              </a:spcBef>
              <a:spcAft>
                <a:spcPts val="0"/>
              </a:spcAft>
              <a:buClr>
                <a:srgbClr val="0D0D0D"/>
              </a:buClr>
              <a:buSzPts val="1600"/>
              <a:buFont typeface="Consolas"/>
              <a:buChar char="●"/>
            </a:pPr>
            <a:r>
              <a:rPr b="1" lang="en" sz="1600">
                <a:solidFill>
                  <a:srgbClr val="0D0D0D"/>
                </a:solidFill>
                <a:highlight>
                  <a:srgbClr val="FFFFFF"/>
                </a:highlight>
                <a:latin typeface="Consolas"/>
                <a:ea typeface="Consolas"/>
                <a:cs typeface="Consolas"/>
                <a:sym typeface="Consolas"/>
              </a:rPr>
              <a:t>Document</a:t>
            </a:r>
            <a:r>
              <a:rPr lang="en" sz="1600">
                <a:solidFill>
                  <a:srgbClr val="0D0D0D"/>
                </a:solidFill>
                <a:highlight>
                  <a:srgbClr val="FFFFFF"/>
                </a:highlight>
                <a:latin typeface="Consolas"/>
                <a:ea typeface="Consolas"/>
                <a:cs typeface="Consolas"/>
                <a:sym typeface="Consolas"/>
              </a:rPr>
              <a:t> world generation algorithm </a:t>
            </a:r>
            <a:endParaRPr sz="1600">
              <a:solidFill>
                <a:srgbClr val="0D0D0D"/>
              </a:solidFill>
              <a:highlight>
                <a:srgbClr val="FFFFFF"/>
              </a:highlight>
              <a:latin typeface="Consolas"/>
              <a:ea typeface="Consolas"/>
              <a:cs typeface="Consolas"/>
              <a:sym typeface="Consolas"/>
            </a:endParaRPr>
          </a:p>
          <a:p>
            <a:pPr indent="-330200" lvl="0" marL="457200" rtl="0" algn="l">
              <a:spcBef>
                <a:spcPts val="0"/>
              </a:spcBef>
              <a:spcAft>
                <a:spcPts val="0"/>
              </a:spcAft>
              <a:buClr>
                <a:srgbClr val="0D0D0D"/>
              </a:buClr>
              <a:buSzPts val="1600"/>
              <a:buFont typeface="Consolas"/>
              <a:buChar char="●"/>
            </a:pPr>
            <a:r>
              <a:rPr b="1" lang="en" sz="1600">
                <a:solidFill>
                  <a:srgbClr val="0D0D0D"/>
                </a:solidFill>
                <a:highlight>
                  <a:srgbClr val="FFFFFF"/>
                </a:highlight>
                <a:latin typeface="Consolas"/>
                <a:ea typeface="Consolas"/>
                <a:cs typeface="Consolas"/>
                <a:sym typeface="Consolas"/>
              </a:rPr>
              <a:t>Start</a:t>
            </a:r>
            <a:r>
              <a:rPr lang="en" sz="1600">
                <a:solidFill>
                  <a:srgbClr val="0D0D0D"/>
                </a:solidFill>
                <a:highlight>
                  <a:srgbClr val="FFFFFF"/>
                </a:highlight>
                <a:latin typeface="Consolas"/>
                <a:ea typeface="Consolas"/>
                <a:cs typeface="Consolas"/>
                <a:sym typeface="Consolas"/>
              </a:rPr>
              <a:t> persistence logic</a:t>
            </a:r>
            <a:endParaRPr sz="1600">
              <a:solidFill>
                <a:srgbClr val="0D0D0D"/>
              </a:solidFill>
              <a:highlight>
                <a:srgbClr val="FFFFFF"/>
              </a:highlight>
              <a:latin typeface="Consolas"/>
              <a:ea typeface="Consolas"/>
              <a:cs typeface="Consolas"/>
              <a:sym typeface="Consolas"/>
            </a:endParaRPr>
          </a:p>
          <a:p>
            <a:pPr indent="-330200" lvl="0" marL="457200" rtl="0" algn="l">
              <a:spcBef>
                <a:spcPts val="0"/>
              </a:spcBef>
              <a:spcAft>
                <a:spcPts val="0"/>
              </a:spcAft>
              <a:buClr>
                <a:srgbClr val="0D0D0D"/>
              </a:buClr>
              <a:buSzPts val="1600"/>
              <a:buFont typeface="Consolas"/>
              <a:buChar char="●"/>
            </a:pPr>
            <a:r>
              <a:rPr b="1" lang="en" sz="1600">
                <a:solidFill>
                  <a:srgbClr val="0D0D0D"/>
                </a:solidFill>
                <a:highlight>
                  <a:srgbClr val="FFFFFF"/>
                </a:highlight>
                <a:latin typeface="Consolas"/>
                <a:ea typeface="Consolas"/>
                <a:cs typeface="Consolas"/>
                <a:sym typeface="Consolas"/>
              </a:rPr>
              <a:t>Refactor</a:t>
            </a:r>
            <a:r>
              <a:rPr lang="en" sz="1600">
                <a:solidFill>
                  <a:srgbClr val="0D0D0D"/>
                </a:solidFill>
                <a:highlight>
                  <a:srgbClr val="FFFFFF"/>
                </a:highlight>
                <a:latin typeface="Consolas"/>
                <a:ea typeface="Consolas"/>
                <a:cs typeface="Consolas"/>
                <a:sym typeface="Consolas"/>
              </a:rPr>
              <a:t> persistence logic to use RandomUtils</a:t>
            </a:r>
            <a:endParaRPr sz="1600">
              <a:solidFill>
                <a:srgbClr val="0D0D0D"/>
              </a:solidFill>
              <a:highlight>
                <a:srgbClr val="FFFFFF"/>
              </a:highlight>
              <a:latin typeface="Consolas"/>
              <a:ea typeface="Consolas"/>
              <a:cs typeface="Consolas"/>
              <a:sym typeface="Consolas"/>
            </a:endParaRPr>
          </a:p>
          <a:p>
            <a:pPr indent="-330200" lvl="0" marL="457200" rtl="0" algn="l">
              <a:spcBef>
                <a:spcPts val="0"/>
              </a:spcBef>
              <a:spcAft>
                <a:spcPts val="0"/>
              </a:spcAft>
              <a:buClr>
                <a:srgbClr val="0D0D0D"/>
              </a:buClr>
              <a:buSzPts val="1600"/>
              <a:buFont typeface="Consolas"/>
              <a:buChar char="●"/>
            </a:pPr>
            <a:r>
              <a:rPr b="1" lang="en" sz="1600">
                <a:solidFill>
                  <a:srgbClr val="0D0D0D"/>
                </a:solidFill>
                <a:highlight>
                  <a:srgbClr val="FFFFFF"/>
                </a:highlight>
                <a:latin typeface="Consolas"/>
                <a:ea typeface="Consolas"/>
                <a:cs typeface="Consolas"/>
                <a:sym typeface="Consolas"/>
              </a:rPr>
              <a:t>Reformat</a:t>
            </a:r>
            <a:r>
              <a:rPr lang="en" sz="1600">
                <a:solidFill>
                  <a:srgbClr val="0D0D0D"/>
                </a:solidFill>
                <a:highlight>
                  <a:srgbClr val="FFFFFF"/>
                </a:highlight>
                <a:latin typeface="Consolas"/>
                <a:ea typeface="Consolas"/>
                <a:cs typeface="Consolas"/>
                <a:sym typeface="Consolas"/>
              </a:rPr>
              <a:t> game homepage text to use more whitespace</a:t>
            </a:r>
            <a:endParaRPr sz="1600">
              <a:solidFill>
                <a:srgbClr val="0D0D0D"/>
              </a:solidFill>
              <a:highlight>
                <a:srgbClr val="FFFFFF"/>
              </a:highlight>
              <a:latin typeface="Consolas"/>
              <a:ea typeface="Consolas"/>
              <a:cs typeface="Consolas"/>
              <a:sym typeface="Consolas"/>
            </a:endParaRPr>
          </a:p>
          <a:p>
            <a:pPr indent="-330200" lvl="0" marL="457200" rtl="0" algn="l">
              <a:spcBef>
                <a:spcPts val="0"/>
              </a:spcBef>
              <a:spcAft>
                <a:spcPts val="0"/>
              </a:spcAft>
              <a:buClr>
                <a:srgbClr val="0D0D0D"/>
              </a:buClr>
              <a:buSzPts val="1600"/>
              <a:buFont typeface="Consolas"/>
              <a:buChar char="●"/>
            </a:pPr>
            <a:r>
              <a:rPr b="1" lang="en" sz="1600">
                <a:solidFill>
                  <a:srgbClr val="0D0D0D"/>
                </a:solidFill>
                <a:highlight>
                  <a:srgbClr val="FFFFFF"/>
                </a:highlight>
                <a:latin typeface="Consolas"/>
                <a:ea typeface="Consolas"/>
                <a:cs typeface="Consolas"/>
                <a:sym typeface="Consolas"/>
              </a:rPr>
              <a:t>Rearrange</a:t>
            </a:r>
            <a:r>
              <a:rPr lang="en" sz="1600">
                <a:solidFill>
                  <a:srgbClr val="0D0D0D"/>
                </a:solidFill>
                <a:highlight>
                  <a:srgbClr val="FFFFFF"/>
                </a:highlight>
                <a:latin typeface="Consolas"/>
                <a:ea typeface="Consolas"/>
                <a:cs typeface="Consolas"/>
                <a:sym typeface="Consolas"/>
              </a:rPr>
              <a:t> buttons so OK is on the lower right</a:t>
            </a:r>
            <a:endParaRPr sz="1600">
              <a:solidFill>
                <a:srgbClr val="0D0D0D"/>
              </a:solidFill>
              <a:highlight>
                <a:srgbClr val="FFFFFF"/>
              </a:highlight>
              <a:latin typeface="Consolas"/>
              <a:ea typeface="Consolas"/>
              <a:cs typeface="Consolas"/>
              <a:sym typeface="Consolas"/>
            </a:endParaRPr>
          </a:p>
          <a:p>
            <a:pPr indent="-330200" lvl="0" marL="457200" rtl="0" algn="l">
              <a:spcBef>
                <a:spcPts val="0"/>
              </a:spcBef>
              <a:spcAft>
                <a:spcPts val="0"/>
              </a:spcAft>
              <a:buClr>
                <a:srgbClr val="0D0D0D"/>
              </a:buClr>
              <a:buSzPts val="1600"/>
              <a:buFont typeface="Consolas"/>
              <a:buChar char="●"/>
            </a:pPr>
            <a:r>
              <a:rPr b="1" lang="en" sz="1600">
                <a:solidFill>
                  <a:srgbClr val="0D0D0D"/>
                </a:solidFill>
                <a:highlight>
                  <a:srgbClr val="FFFFFF"/>
                </a:highlight>
                <a:latin typeface="Consolas"/>
                <a:ea typeface="Consolas"/>
                <a:cs typeface="Consolas"/>
                <a:sym typeface="Consolas"/>
              </a:rPr>
              <a:t>Revise</a:t>
            </a:r>
            <a:r>
              <a:rPr lang="en" sz="1600">
                <a:solidFill>
                  <a:srgbClr val="0D0D0D"/>
                </a:solidFill>
                <a:highlight>
                  <a:srgbClr val="FFFFFF"/>
                </a:highlight>
                <a:latin typeface="Consolas"/>
                <a:ea typeface="Consolas"/>
                <a:cs typeface="Consolas"/>
                <a:sym typeface="Consolas"/>
              </a:rPr>
              <a:t> link to update it to the new URL</a:t>
            </a:r>
            <a:endParaRPr sz="1600">
              <a:solidFill>
                <a:srgbClr val="0D0D0D"/>
              </a:solidFill>
              <a:highlight>
                <a:srgbClr val="FFFFFF"/>
              </a:highlight>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nvSpPr>
        <p:spPr>
          <a:xfrm>
            <a:off x="0" y="0"/>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5394"/>
                </a:solidFill>
                <a:latin typeface="Roboto Medium"/>
                <a:ea typeface="Roboto Medium"/>
                <a:cs typeface="Roboto Medium"/>
                <a:sym typeface="Roboto Medium"/>
              </a:rPr>
              <a:t>Some </a:t>
            </a:r>
            <a:r>
              <a:rPr lang="en" sz="1600">
                <a:solidFill>
                  <a:srgbClr val="0B5394"/>
                </a:solidFill>
                <a:latin typeface="Roboto Medium"/>
                <a:ea typeface="Roboto Medium"/>
                <a:cs typeface="Roboto Medium"/>
                <a:sym typeface="Roboto Medium"/>
              </a:rPr>
              <a:t>Bad Commit Messages</a:t>
            </a:r>
            <a:endParaRPr sz="1600">
              <a:solidFill>
                <a:srgbClr val="0B5394"/>
              </a:solidFill>
              <a:latin typeface="Roboto Medium"/>
              <a:ea typeface="Roboto Medium"/>
              <a:cs typeface="Roboto Medium"/>
              <a:sym typeface="Roboto Medium"/>
            </a:endParaRPr>
          </a:p>
          <a:p>
            <a:pPr indent="0" lvl="0" marL="0" rtl="0" algn="l">
              <a:spcBef>
                <a:spcPts val="0"/>
              </a:spcBef>
              <a:spcAft>
                <a:spcPts val="0"/>
              </a:spcAft>
              <a:buNone/>
            </a:pPr>
            <a:r>
              <a:t/>
            </a:r>
            <a:endParaRPr sz="1600">
              <a:solidFill>
                <a:srgbClr val="0B5394"/>
              </a:solidFill>
              <a:latin typeface="Roboto Medium"/>
              <a:ea typeface="Roboto Medium"/>
              <a:cs typeface="Roboto Medium"/>
              <a:sym typeface="Roboto Medium"/>
            </a:endParaRPr>
          </a:p>
        </p:txBody>
      </p:sp>
      <p:pic>
        <p:nvPicPr>
          <p:cNvPr id="373" name="Google Shape;373;p57"/>
          <p:cNvPicPr preferRelativeResize="0"/>
          <p:nvPr/>
        </p:nvPicPr>
        <p:blipFill rotWithShape="1">
          <a:blip r:embed="rId3">
            <a:alphaModFix/>
          </a:blip>
          <a:srcRect b="0" l="0" r="13941" t="0"/>
          <a:stretch/>
        </p:blipFill>
        <p:spPr>
          <a:xfrm>
            <a:off x="5734925" y="2323850"/>
            <a:ext cx="3299525" cy="647650"/>
          </a:xfrm>
          <a:prstGeom prst="rect">
            <a:avLst/>
          </a:prstGeom>
          <a:noFill/>
          <a:ln>
            <a:noFill/>
          </a:ln>
        </p:spPr>
      </p:pic>
      <p:pic>
        <p:nvPicPr>
          <p:cNvPr id="374" name="Google Shape;374;p57"/>
          <p:cNvPicPr preferRelativeResize="0"/>
          <p:nvPr/>
        </p:nvPicPr>
        <p:blipFill>
          <a:blip r:embed="rId4">
            <a:alphaModFix/>
          </a:blip>
          <a:stretch>
            <a:fillRect/>
          </a:stretch>
        </p:blipFill>
        <p:spPr>
          <a:xfrm>
            <a:off x="807125" y="421450"/>
            <a:ext cx="1604725" cy="4694199"/>
          </a:xfrm>
          <a:prstGeom prst="rect">
            <a:avLst/>
          </a:prstGeom>
          <a:noFill/>
          <a:ln>
            <a:noFill/>
          </a:ln>
        </p:spPr>
      </p:pic>
      <p:pic>
        <p:nvPicPr>
          <p:cNvPr id="375" name="Google Shape;375;p57"/>
          <p:cNvPicPr preferRelativeResize="0"/>
          <p:nvPr/>
        </p:nvPicPr>
        <p:blipFill>
          <a:blip r:embed="rId5">
            <a:alphaModFix/>
          </a:blip>
          <a:stretch>
            <a:fillRect/>
          </a:stretch>
        </p:blipFill>
        <p:spPr>
          <a:xfrm>
            <a:off x="2785688" y="393600"/>
            <a:ext cx="2949226" cy="4749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81" name="Google Shape;381;p58"/>
          <p:cNvSpPr txBox="1"/>
          <p:nvPr>
            <p:ph idx="1" type="body"/>
          </p:nvPr>
        </p:nvSpPr>
        <p:spPr>
          <a:xfrm>
            <a:off x="107050" y="402200"/>
            <a:ext cx="8520600" cy="44064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a:t>Poor</a:t>
            </a:r>
            <a:r>
              <a:rPr lang="en"/>
              <a:t> documentation can impact productivity in three main areas:</a:t>
            </a:r>
            <a:endParaRPr/>
          </a:p>
          <a:p>
            <a:pPr indent="-342900" lvl="0" marL="457200" rtl="0" algn="l">
              <a:lnSpc>
                <a:spcPct val="150000"/>
              </a:lnSpc>
              <a:spcBef>
                <a:spcPts val="600"/>
              </a:spcBef>
              <a:spcAft>
                <a:spcPts val="0"/>
              </a:spcAft>
              <a:buSzPts val="1800"/>
              <a:buChar char="●"/>
            </a:pPr>
            <a:r>
              <a:rPr lang="en"/>
              <a:t>Searchability </a:t>
            </a:r>
            <a:endParaRPr/>
          </a:p>
          <a:p>
            <a:pPr indent="-342900" lvl="1" marL="914400" rtl="0" algn="l">
              <a:lnSpc>
                <a:spcPct val="150000"/>
              </a:lnSpc>
              <a:spcBef>
                <a:spcPts val="0"/>
              </a:spcBef>
              <a:spcAft>
                <a:spcPts val="0"/>
              </a:spcAft>
              <a:buSzPts val="1800"/>
              <a:buChar char="○"/>
            </a:pPr>
            <a:r>
              <a:rPr lang="en"/>
              <a:t>Time lost in deciphering and navigating code </a:t>
            </a:r>
            <a:endParaRPr/>
          </a:p>
          <a:p>
            <a:pPr indent="-342900" lvl="1" marL="914400" rtl="0" algn="l">
              <a:lnSpc>
                <a:spcPct val="150000"/>
              </a:lnSpc>
              <a:spcBef>
                <a:spcPts val="0"/>
              </a:spcBef>
              <a:spcAft>
                <a:spcPts val="0"/>
              </a:spcAft>
              <a:buSzPts val="1800"/>
              <a:buChar char="○"/>
            </a:pPr>
            <a:r>
              <a:rPr lang="en"/>
              <a:t>Might end up rewriting the same code multiple times</a:t>
            </a:r>
            <a:endParaRPr/>
          </a:p>
          <a:p>
            <a:pPr indent="-342900" lvl="0" marL="457200" rtl="0" algn="l">
              <a:lnSpc>
                <a:spcPct val="150000"/>
              </a:lnSpc>
              <a:spcBef>
                <a:spcPts val="0"/>
              </a:spcBef>
              <a:spcAft>
                <a:spcPts val="0"/>
              </a:spcAft>
              <a:buSzPts val="1800"/>
              <a:buChar char="●"/>
            </a:pPr>
            <a:r>
              <a:rPr lang="en"/>
              <a:t>Onboarding </a:t>
            </a:r>
            <a:endParaRPr/>
          </a:p>
          <a:p>
            <a:pPr indent="-342900" lvl="1" marL="914400" rtl="0" algn="l">
              <a:lnSpc>
                <a:spcPct val="150000"/>
              </a:lnSpc>
              <a:spcBef>
                <a:spcPts val="0"/>
              </a:spcBef>
              <a:spcAft>
                <a:spcPts val="0"/>
              </a:spcAft>
              <a:buSzPts val="1800"/>
              <a:buChar char="○"/>
            </a:pPr>
            <a:r>
              <a:rPr lang="en"/>
              <a:t>Everyone’s implementations are different</a:t>
            </a:r>
            <a:endParaRPr/>
          </a:p>
          <a:p>
            <a:pPr indent="-342900" lvl="1" marL="914400" rtl="0" algn="l">
              <a:lnSpc>
                <a:spcPct val="150000"/>
              </a:lnSpc>
              <a:spcBef>
                <a:spcPts val="0"/>
              </a:spcBef>
              <a:spcAft>
                <a:spcPts val="0"/>
              </a:spcAft>
              <a:buSzPts val="1800"/>
              <a:buChar char="○"/>
            </a:pPr>
            <a:r>
              <a:rPr lang="en"/>
              <a:t>In office hours, you will be onboarding course staff to your project</a:t>
            </a:r>
            <a:endParaRPr/>
          </a:p>
          <a:p>
            <a:pPr indent="-342900" lvl="1" marL="914400" rtl="0" algn="l">
              <a:lnSpc>
                <a:spcPct val="150000"/>
              </a:lnSpc>
              <a:spcBef>
                <a:spcPts val="0"/>
              </a:spcBef>
              <a:spcAft>
                <a:spcPts val="0"/>
              </a:spcAft>
              <a:buSzPts val="1800"/>
              <a:buChar char="○"/>
            </a:pPr>
            <a:r>
              <a:rPr lang="en"/>
              <a:t>Industry examples</a:t>
            </a:r>
            <a:endParaRPr/>
          </a:p>
          <a:p>
            <a:pPr indent="-342900" lvl="0" marL="457200" rtl="0" algn="l">
              <a:lnSpc>
                <a:spcPct val="150000"/>
              </a:lnSpc>
              <a:spcBef>
                <a:spcPts val="0"/>
              </a:spcBef>
              <a:spcAft>
                <a:spcPts val="0"/>
              </a:spcAft>
              <a:buSzPts val="1800"/>
              <a:buChar char="●"/>
            </a:pPr>
            <a:r>
              <a:rPr lang="en"/>
              <a:t>Collaboration </a:t>
            </a:r>
            <a:endParaRPr/>
          </a:p>
          <a:p>
            <a:pPr indent="-342900" lvl="1" marL="914400" rtl="0" algn="l">
              <a:lnSpc>
                <a:spcPct val="150000"/>
              </a:lnSpc>
              <a:spcBef>
                <a:spcPts val="0"/>
              </a:spcBef>
              <a:spcAft>
                <a:spcPts val="0"/>
              </a:spcAft>
              <a:buSzPts val="1800"/>
              <a:buChar char="○"/>
            </a:pPr>
            <a:r>
              <a:rPr lang="en"/>
              <a:t>You and a partner will be writing code that both of you should understand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Design</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t>Managing Complexity</a:t>
            </a:r>
            <a:endParaRPr/>
          </a:p>
          <a:p>
            <a:pPr indent="0" lvl="0" marL="0" rtl="0" algn="l">
              <a:spcBef>
                <a:spcPts val="600"/>
              </a:spcBef>
              <a:spcAft>
                <a:spcPts val="0"/>
              </a:spcAft>
              <a:buNone/>
            </a:pPr>
            <a:r>
              <a:rPr lang="en"/>
              <a:t>Documentation</a:t>
            </a:r>
            <a:endParaRPr/>
          </a:p>
          <a:p>
            <a:pPr indent="0" lvl="0" marL="0" rtl="0" algn="l">
              <a:spcBef>
                <a:spcPts val="600"/>
              </a:spcBef>
              <a:spcAft>
                <a:spcPts val="0"/>
              </a:spcAft>
              <a:buNone/>
            </a:pPr>
            <a:r>
              <a:rPr b="1" lang="en">
                <a:solidFill>
                  <a:schemeClr val="accent3"/>
                </a:solidFill>
                <a:latin typeface="Roboto"/>
                <a:ea typeface="Roboto"/>
                <a:cs typeface="Roboto"/>
                <a:sym typeface="Roboto"/>
              </a:rPr>
              <a:t>Working in a Team</a:t>
            </a:r>
            <a:endParaRPr/>
          </a:p>
          <a:p>
            <a:pPr indent="0" lvl="0" marL="0" rtl="0" algn="l">
              <a:spcBef>
                <a:spcPts val="600"/>
              </a:spcBef>
              <a:spcAft>
                <a:spcPts val="0"/>
              </a:spcAft>
              <a:buNone/>
            </a:pPr>
            <a:r>
              <a:rPr lang="en"/>
              <a:t>Q&amp;A</a:t>
            </a:r>
            <a:endParaRPr/>
          </a:p>
        </p:txBody>
      </p:sp>
      <p:sp>
        <p:nvSpPr>
          <p:cNvPr id="387" name="Google Shape;387;p59"/>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31, CS61B, Spring 2024</a:t>
            </a:r>
            <a:endParaRPr/>
          </a:p>
        </p:txBody>
      </p:sp>
      <p:sp>
        <p:nvSpPr>
          <p:cNvPr id="388" name="Google Shape;388;p59"/>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Project 3 is a team </a:t>
            </a:r>
            <a:r>
              <a:rPr lang="en"/>
              <a:t>project</a:t>
            </a:r>
            <a:r>
              <a:rPr lang="en"/>
              <a:t>.</a:t>
            </a:r>
            <a:endParaRPr/>
          </a:p>
          <a:p>
            <a:pPr indent="-355600" lvl="0" marL="457200" rtl="0" algn="l">
              <a:spcBef>
                <a:spcPts val="600"/>
              </a:spcBef>
              <a:spcAft>
                <a:spcPts val="0"/>
              </a:spcAft>
              <a:buSzPts val="2000"/>
              <a:buFont typeface="Calibri"/>
              <a:buChar char="●"/>
            </a:pPr>
            <a:r>
              <a:rPr lang="en"/>
              <a:t>This semester, as in most of the recent past, we’re doing teams of 2.</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Two main reasons:</a:t>
            </a:r>
            <a:endParaRPr/>
          </a:p>
          <a:p>
            <a:pPr indent="-355600" lvl="0" marL="457200" rtl="0" algn="l">
              <a:spcBef>
                <a:spcPts val="600"/>
              </a:spcBef>
              <a:spcAft>
                <a:spcPts val="0"/>
              </a:spcAft>
              <a:buSzPts val="2000"/>
              <a:buFont typeface="Calibri"/>
              <a:buChar char="●"/>
            </a:pPr>
            <a:r>
              <a:rPr lang="en"/>
              <a:t>Get practice working on a team.</a:t>
            </a:r>
            <a:endParaRPr/>
          </a:p>
          <a:p>
            <a:pPr indent="-355600" lvl="0" marL="457200" rtl="0" algn="l">
              <a:spcBef>
                <a:spcPts val="0"/>
              </a:spcBef>
              <a:spcAft>
                <a:spcPts val="0"/>
              </a:spcAft>
              <a:buSzPts val="2000"/>
              <a:buFont typeface="Calibri"/>
              <a:buChar char="●"/>
            </a:pPr>
            <a:r>
              <a:rPr lang="en"/>
              <a:t>Get more creativity into the project since it’s so open ended.</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Ancillary reason: Also reduces programming workload per person, but the project is small enough that a single person can handle it.</a:t>
            </a:r>
            <a:endParaRPr/>
          </a:p>
        </p:txBody>
      </p:sp>
      <p:sp>
        <p:nvSpPr>
          <p:cNvPr id="394" name="Google Shape;394;p6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3: BYOW</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is Hard</a:t>
            </a:r>
            <a:endParaRPr/>
          </a:p>
        </p:txBody>
      </p:sp>
      <p:sp>
        <p:nvSpPr>
          <p:cNvPr id="400" name="Google Shape;400;p6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In the real world, some tasks are much too large to be handled by a single person.</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rPr lang="en"/>
              <a:t>When faced with the same task, some teams succeed, where others may fail.</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Last semester, ~9% of partnerships thought their partnership did not work well for them.</a:t>
            </a:r>
            <a:endParaRPr/>
          </a:p>
          <a:p>
            <a:pPr indent="0" lvl="0" marL="0" rtl="0" algn="l">
              <a:spcBef>
                <a:spcPts val="600"/>
              </a:spcBef>
              <a:spcAft>
                <a:spcPts val="0"/>
              </a:spcAft>
              <a:buClr>
                <a:schemeClr val="dk1"/>
              </a:buClr>
              <a:buSzPts val="1100"/>
              <a:buFont typeface="Arial"/>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Intelligence</a:t>
            </a:r>
            <a:endParaRPr/>
          </a:p>
        </p:txBody>
      </p:sp>
      <p:sp>
        <p:nvSpPr>
          <p:cNvPr id="406" name="Google Shape;406;p6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1904, Spearman very famously demonstrated the existence of an “intelligence” factor in humans. As described in Woolley (2010):</a:t>
            </a:r>
            <a:endParaRPr/>
          </a:p>
          <a:p>
            <a:pPr indent="-342900" lvl="0" marL="457200" rtl="0" algn="l">
              <a:spcBef>
                <a:spcPts val="600"/>
              </a:spcBef>
              <a:spcAft>
                <a:spcPts val="0"/>
              </a:spcAft>
              <a:buSzPts val="1800"/>
              <a:buFont typeface="Roboto"/>
              <a:buChar char="●"/>
            </a:pPr>
            <a:r>
              <a:rPr lang="en"/>
              <a:t>“People who do well on one mental task tend to do well on most others, despite large variations in the tests’ contents and methods of administration.” This mysterious factor is called “intelligence.”</a:t>
            </a:r>
            <a:endParaRPr/>
          </a:p>
          <a:p>
            <a:pPr indent="-342900" lvl="0" marL="457200" rtl="0" algn="l">
              <a:spcBef>
                <a:spcPts val="0"/>
              </a:spcBef>
              <a:spcAft>
                <a:spcPts val="0"/>
              </a:spcAft>
              <a:buSzPts val="1800"/>
              <a:buFont typeface="Roboto"/>
              <a:buChar char="●"/>
            </a:pPr>
            <a:r>
              <a:rPr lang="en"/>
              <a:t>Intelligence can be quickly measured (less than an hour).</a:t>
            </a:r>
            <a:endParaRPr/>
          </a:p>
          <a:p>
            <a:pPr indent="-342900" lvl="0" marL="457200" rtl="0" algn="l">
              <a:spcBef>
                <a:spcPts val="0"/>
              </a:spcBef>
              <a:spcAft>
                <a:spcPts val="0"/>
              </a:spcAft>
              <a:buSzPts val="1800"/>
              <a:buFont typeface="Roboto"/>
              <a:buChar char="●"/>
            </a:pPr>
            <a:r>
              <a:rPr lang="en"/>
              <a:t>Intelligence reliably predicts important life outcomes over a long period of time, including:</a:t>
            </a:r>
            <a:endParaRPr/>
          </a:p>
          <a:p>
            <a:pPr indent="-342900" lvl="1" marL="914400" rtl="0" algn="l">
              <a:spcBef>
                <a:spcPts val="0"/>
              </a:spcBef>
              <a:spcAft>
                <a:spcPts val="0"/>
              </a:spcAft>
              <a:buSzPts val="1800"/>
              <a:buFont typeface="Roboto"/>
              <a:buChar char="○"/>
            </a:pPr>
            <a:r>
              <a:rPr lang="en"/>
              <a:t>Grades in school.</a:t>
            </a:r>
            <a:endParaRPr/>
          </a:p>
          <a:p>
            <a:pPr indent="-342900" lvl="1" marL="914400" rtl="0" algn="l">
              <a:spcBef>
                <a:spcPts val="0"/>
              </a:spcBef>
              <a:spcAft>
                <a:spcPts val="0"/>
              </a:spcAft>
              <a:buSzPts val="1800"/>
              <a:buFont typeface="Roboto"/>
              <a:buChar char="○"/>
            </a:pPr>
            <a:r>
              <a:rPr lang="en"/>
              <a:t>Success in occupations.</a:t>
            </a:r>
            <a:endParaRPr/>
          </a:p>
          <a:p>
            <a:pPr indent="-342900" lvl="1" marL="914400" rtl="0" algn="l">
              <a:spcBef>
                <a:spcPts val="0"/>
              </a:spcBef>
              <a:spcAft>
                <a:spcPts val="0"/>
              </a:spcAft>
              <a:buSzPts val="1800"/>
              <a:buFont typeface="Roboto"/>
              <a:buChar char="○"/>
            </a:pPr>
            <a:r>
              <a:rPr lang="en"/>
              <a:t>Even life expectancy.</a:t>
            </a:r>
            <a:endParaRPr/>
          </a:p>
          <a:p>
            <a:pPr indent="0" lvl="0" marL="0" rtl="0" algn="l">
              <a:spcBef>
                <a:spcPts val="600"/>
              </a:spcBef>
              <a:spcAft>
                <a:spcPts val="0"/>
              </a:spcAft>
              <a:buNone/>
            </a:pPr>
            <a:br>
              <a:rPr lang="en"/>
            </a:br>
            <a:r>
              <a:rPr lang="en"/>
              <a:t>Note: There is nothing in Spearman’s work that says that this factor is genetic.</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Design</a:t>
            </a:r>
            <a:endParaRPr/>
          </a:p>
          <a:p>
            <a:pPr indent="0" lvl="0" marL="0" rtl="0" algn="l">
              <a:spcBef>
                <a:spcPts val="600"/>
              </a:spcBef>
              <a:spcAft>
                <a:spcPts val="0"/>
              </a:spcAft>
              <a:buNone/>
            </a:pPr>
            <a:r>
              <a:rPr lang="en"/>
              <a:t>Managing Complexity</a:t>
            </a:r>
            <a:endParaRPr/>
          </a:p>
          <a:p>
            <a:pPr indent="0" lvl="0" marL="0" rtl="0" algn="l">
              <a:spcBef>
                <a:spcPts val="600"/>
              </a:spcBef>
              <a:spcAft>
                <a:spcPts val="0"/>
              </a:spcAft>
              <a:buNone/>
            </a:pPr>
            <a:r>
              <a:rPr lang="en"/>
              <a:t>Documentation</a:t>
            </a:r>
            <a:endParaRPr/>
          </a:p>
          <a:p>
            <a:pPr indent="0" lvl="0" marL="0" rtl="0" algn="l">
              <a:spcBef>
                <a:spcPts val="600"/>
              </a:spcBef>
              <a:spcAft>
                <a:spcPts val="0"/>
              </a:spcAft>
              <a:buNone/>
            </a:pPr>
            <a:r>
              <a:rPr lang="en"/>
              <a:t>Working in a Team</a:t>
            </a:r>
            <a:endParaRPr/>
          </a:p>
          <a:p>
            <a:pPr indent="0" lvl="0" marL="0" rtl="0" algn="l">
              <a:spcBef>
                <a:spcPts val="600"/>
              </a:spcBef>
              <a:spcAft>
                <a:spcPts val="0"/>
              </a:spcAft>
              <a:buClr>
                <a:schemeClr val="dk1"/>
              </a:buClr>
              <a:buSzPts val="1100"/>
              <a:buFont typeface="Arial"/>
              <a:buNone/>
            </a:pPr>
            <a:r>
              <a:rPr lang="en"/>
              <a:t>Q &amp; A</a:t>
            </a:r>
            <a:endParaRPr/>
          </a:p>
        </p:txBody>
      </p:sp>
      <p:sp>
        <p:nvSpPr>
          <p:cNvPr id="172" name="Google Shape;172;p27"/>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31, CS61B, Spring 2024</a:t>
            </a:r>
            <a:endParaRPr/>
          </a:p>
        </p:txBody>
      </p:sp>
      <p:sp>
        <p:nvSpPr>
          <p:cNvPr id="173" name="Google Shape;173;p27"/>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a:t>
            </a:r>
            <a:endParaRPr/>
          </a:p>
        </p:txBody>
      </p:sp>
      <p:pic>
        <p:nvPicPr>
          <p:cNvPr id="174" name="Google Shape;174;p27"/>
          <p:cNvPicPr preferRelativeResize="0"/>
          <p:nvPr/>
        </p:nvPicPr>
        <p:blipFill>
          <a:blip r:embed="rId3">
            <a:alphaModFix/>
          </a:blip>
          <a:stretch>
            <a:fillRect/>
          </a:stretch>
        </p:blipFill>
        <p:spPr>
          <a:xfrm>
            <a:off x="569588" y="336450"/>
            <a:ext cx="3254675" cy="2646974"/>
          </a:xfrm>
          <a:prstGeom prst="rect">
            <a:avLst/>
          </a:prstGeom>
          <a:noFill/>
          <a:ln>
            <a:noFill/>
          </a:ln>
        </p:spPr>
      </p:pic>
      <p:sp>
        <p:nvSpPr>
          <p:cNvPr id="175" name="Google Shape;175;p27"/>
          <p:cNvSpPr/>
          <p:nvPr/>
        </p:nvSpPr>
        <p:spPr>
          <a:xfrm>
            <a:off x="3119025" y="2876875"/>
            <a:ext cx="387600" cy="57900"/>
          </a:xfrm>
          <a:prstGeom prst="rect">
            <a:avLst/>
          </a:prstGeom>
          <a:gradFill>
            <a:gsLst>
              <a:gs pos="0">
                <a:srgbClr val="FAFAFA"/>
              </a:gs>
              <a:gs pos="100000">
                <a:srgbClr val="B9B9B9"/>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Intelligence</a:t>
            </a:r>
            <a:endParaRPr/>
          </a:p>
        </p:txBody>
      </p:sp>
      <p:sp>
        <p:nvSpPr>
          <p:cNvPr id="412" name="Google Shape;412;p6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In the famous “</a:t>
            </a:r>
            <a:r>
              <a:rPr lang="en" u="sng">
                <a:solidFill>
                  <a:srgbClr val="1155CC"/>
                </a:solidFill>
                <a:hlinkClick r:id="rId3">
                  <a:extLst>
                    <a:ext uri="{A12FA001-AC4F-418D-AE19-62706E023703}">
                      <ahyp:hlinkClr val="tx"/>
                    </a:ext>
                  </a:extLst>
                </a:hlinkClick>
              </a:rPr>
              <a:t>Evidence for a Collective Intelligence Factor in the Performance of Human Groups</a:t>
            </a:r>
            <a:r>
              <a:rPr lang="en"/>
              <a:t>”, Woolley et. al investigated the success of teams of humans on various tasks.</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They found that performance on a wide variety of tasks is correlated, i.e. groups that do well on any specific task tend to do very well on the others.</a:t>
            </a:r>
            <a:endParaRPr/>
          </a:p>
          <a:p>
            <a:pPr indent="-342900" lvl="0" marL="457200" rtl="0" algn="l">
              <a:spcBef>
                <a:spcPts val="600"/>
              </a:spcBef>
              <a:spcAft>
                <a:spcPts val="0"/>
              </a:spcAft>
              <a:buSzPts val="1800"/>
              <a:buFont typeface="Roboto"/>
              <a:buChar char="●"/>
            </a:pPr>
            <a:r>
              <a:rPr lang="en"/>
              <a:t>This suggests that groups do have “group intelligence” analogous to individual intelligence as demonstrated by Spearman.</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Intelligence</a:t>
            </a:r>
            <a:endParaRPr/>
          </a:p>
        </p:txBody>
      </p:sp>
      <p:sp>
        <p:nvSpPr>
          <p:cNvPr id="418" name="Google Shape;418;p6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000000"/>
                </a:solidFill>
              </a:rPr>
              <a:t>In the famous “</a:t>
            </a:r>
            <a:r>
              <a:rPr lang="en" u="sng">
                <a:solidFill>
                  <a:srgbClr val="1155CC"/>
                </a:solidFill>
                <a:hlinkClick r:id="rId3">
                  <a:extLst>
                    <a:ext uri="{A12FA001-AC4F-418D-AE19-62706E023703}">
                      <ahyp:hlinkClr val="tx"/>
                    </a:ext>
                  </a:extLst>
                </a:hlinkClick>
              </a:rPr>
              <a:t>Evidence for a Collective Intelligence Factor in the Performance of Human Groups</a:t>
            </a:r>
            <a:r>
              <a:rPr lang="en">
                <a:solidFill>
                  <a:srgbClr val="000000"/>
                </a:solidFill>
              </a:rPr>
              <a:t>”, Woolley et. al investigated the success of teams of humans on various tasks.</a:t>
            </a:r>
            <a:endParaRPr>
              <a:solidFill>
                <a:srgbClr val="000000"/>
              </a:solidFill>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
              <a:t>Studying individual group members, Woolley et. al found that:</a:t>
            </a:r>
            <a:endParaRPr/>
          </a:p>
          <a:p>
            <a:pPr indent="-342900" lvl="0" marL="457200" rtl="0" algn="l">
              <a:spcBef>
                <a:spcPts val="600"/>
              </a:spcBef>
              <a:spcAft>
                <a:spcPts val="0"/>
              </a:spcAft>
              <a:buSzPts val="1800"/>
              <a:buFont typeface="Roboto"/>
              <a:buChar char="●"/>
            </a:pPr>
            <a:r>
              <a:rPr lang="en"/>
              <a:t>Collective intelligence is not significantly correlated with average or max intelligence of each group.</a:t>
            </a:r>
            <a:endParaRPr/>
          </a:p>
          <a:p>
            <a:pPr indent="-342900" lvl="0" marL="457200" rtl="0" algn="l">
              <a:spcBef>
                <a:spcPts val="0"/>
              </a:spcBef>
              <a:spcAft>
                <a:spcPts val="0"/>
              </a:spcAft>
              <a:buSzPts val="1800"/>
              <a:buFont typeface="Roboto"/>
              <a:buChar char="●"/>
            </a:pPr>
            <a:r>
              <a:rPr lang="en"/>
              <a:t>Instead, collective intelligence was correlated with three things:</a:t>
            </a:r>
            <a:endParaRPr/>
          </a:p>
          <a:p>
            <a:pPr indent="-342900" lvl="1" marL="914400" rtl="0" algn="l">
              <a:spcBef>
                <a:spcPts val="0"/>
              </a:spcBef>
              <a:spcAft>
                <a:spcPts val="0"/>
              </a:spcAft>
              <a:buSzPts val="1800"/>
              <a:buFont typeface="Roboto"/>
              <a:buChar char="○"/>
            </a:pPr>
            <a:r>
              <a:rPr lang="en"/>
              <a:t>Average social sensitivity of group members as measured using the “</a:t>
            </a:r>
            <a:r>
              <a:rPr lang="en" u="sng">
                <a:solidFill>
                  <a:srgbClr val="1155CC"/>
                </a:solidFill>
                <a:hlinkClick r:id="rId4">
                  <a:extLst>
                    <a:ext uri="{A12FA001-AC4F-418D-AE19-62706E023703}">
                      <ahyp:hlinkClr val="tx"/>
                    </a:ext>
                  </a:extLst>
                </a:hlinkClick>
              </a:rPr>
              <a:t>Reading the Mind in the Eyes Test</a:t>
            </a:r>
            <a:r>
              <a:rPr lang="en"/>
              <a:t>” (this is really </a:t>
            </a:r>
            <a:r>
              <a:rPr lang="en"/>
              <a:t>interesting</a:t>
            </a:r>
            <a:r>
              <a:rPr lang="en"/>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Intelligence</a:t>
            </a:r>
            <a:endParaRPr/>
          </a:p>
        </p:txBody>
      </p:sp>
      <p:sp>
        <p:nvSpPr>
          <p:cNvPr id="424" name="Google Shape;424;p65"/>
          <p:cNvSpPr txBox="1"/>
          <p:nvPr>
            <p:ph idx="1" type="body"/>
          </p:nvPr>
        </p:nvSpPr>
        <p:spPr>
          <a:xfrm>
            <a:off x="107050" y="402200"/>
            <a:ext cx="8520600" cy="463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000000"/>
                </a:solidFill>
              </a:rPr>
              <a:t>In the famous “</a:t>
            </a:r>
            <a:r>
              <a:rPr lang="en" u="sng">
                <a:solidFill>
                  <a:srgbClr val="1155CC"/>
                </a:solidFill>
                <a:hlinkClick r:id="rId3">
                  <a:extLst>
                    <a:ext uri="{A12FA001-AC4F-418D-AE19-62706E023703}">
                      <ahyp:hlinkClr val="tx"/>
                    </a:ext>
                  </a:extLst>
                </a:hlinkClick>
              </a:rPr>
              <a:t>Evidence for a Collective Intelligence Factor in the Performance of Human Groups</a:t>
            </a:r>
            <a:r>
              <a:rPr lang="en">
                <a:solidFill>
                  <a:srgbClr val="000000"/>
                </a:solidFill>
              </a:rPr>
              <a:t>”, Woolley et. al investigated the success of teams of humans on various tasks.</a:t>
            </a:r>
            <a:endParaRPr>
              <a:solidFill>
                <a:srgbClr val="000000"/>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Studying individual group members, Woolley et. al found that:</a:t>
            </a:r>
            <a:endParaRPr/>
          </a:p>
          <a:p>
            <a:pPr indent="-342900" lvl="0" marL="457200" rtl="0" algn="l">
              <a:spcBef>
                <a:spcPts val="600"/>
              </a:spcBef>
              <a:spcAft>
                <a:spcPts val="0"/>
              </a:spcAft>
              <a:buSzPts val="1800"/>
              <a:buFont typeface="Roboto"/>
              <a:buChar char="●"/>
            </a:pPr>
            <a:r>
              <a:rPr lang="en"/>
              <a:t>Collective intelligence is not significantly correlated with average or max intelligence of each group.</a:t>
            </a:r>
            <a:endParaRPr/>
          </a:p>
          <a:p>
            <a:pPr indent="-342900" lvl="0" marL="457200" rtl="0" algn="l">
              <a:spcBef>
                <a:spcPts val="0"/>
              </a:spcBef>
              <a:spcAft>
                <a:spcPts val="0"/>
              </a:spcAft>
              <a:buSzPts val="1800"/>
              <a:buFont typeface="Roboto"/>
              <a:buChar char="●"/>
            </a:pPr>
            <a:r>
              <a:rPr lang="en"/>
              <a:t>Instead, collective intelligence was correlated with three things:</a:t>
            </a:r>
            <a:endParaRPr/>
          </a:p>
          <a:p>
            <a:pPr indent="-342900" lvl="1" marL="914400" rtl="0" algn="l">
              <a:spcBef>
                <a:spcPts val="0"/>
              </a:spcBef>
              <a:spcAft>
                <a:spcPts val="0"/>
              </a:spcAft>
              <a:buSzPts val="1800"/>
              <a:buFont typeface="Roboto"/>
              <a:buChar char="○"/>
            </a:pPr>
            <a:r>
              <a:rPr lang="en"/>
              <a:t>Average social sensitivity of group members as measured using the “</a:t>
            </a:r>
            <a:r>
              <a:rPr lang="en" u="sng">
                <a:solidFill>
                  <a:srgbClr val="1155CC"/>
                </a:solidFill>
                <a:hlinkClick r:id="rId4">
                  <a:extLst>
                    <a:ext uri="{A12FA001-AC4F-418D-AE19-62706E023703}">
                      <ahyp:hlinkClr val="tx"/>
                    </a:ext>
                  </a:extLst>
                </a:hlinkClick>
              </a:rPr>
              <a:t>Reading the Mind in the Eyes Test</a:t>
            </a:r>
            <a:r>
              <a:rPr lang="en"/>
              <a:t>” (this is really interesting).</a:t>
            </a:r>
            <a:endParaRPr/>
          </a:p>
          <a:p>
            <a:pPr indent="-342900" lvl="1" marL="914400" rtl="0" algn="l">
              <a:spcBef>
                <a:spcPts val="0"/>
              </a:spcBef>
              <a:spcAft>
                <a:spcPts val="0"/>
              </a:spcAft>
              <a:buSzPts val="1800"/>
              <a:buFont typeface="Roboto"/>
              <a:buChar char="○"/>
            </a:pPr>
            <a:r>
              <a:rPr lang="en"/>
              <a:t>How equally distributed the group was in conversational turn-taking, e.g. groups where one person dominated did poorly.</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Intelligence</a:t>
            </a:r>
            <a:endParaRPr/>
          </a:p>
        </p:txBody>
      </p:sp>
      <p:sp>
        <p:nvSpPr>
          <p:cNvPr id="430" name="Google Shape;430;p66"/>
          <p:cNvSpPr txBox="1"/>
          <p:nvPr>
            <p:ph idx="1" type="body"/>
          </p:nvPr>
        </p:nvSpPr>
        <p:spPr>
          <a:xfrm>
            <a:off x="107050" y="402200"/>
            <a:ext cx="8520600" cy="463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000000"/>
                </a:solidFill>
              </a:rPr>
              <a:t>In the famous “</a:t>
            </a:r>
            <a:r>
              <a:rPr lang="en" u="sng">
                <a:solidFill>
                  <a:srgbClr val="1155CC"/>
                </a:solidFill>
                <a:hlinkClick r:id="rId3">
                  <a:extLst>
                    <a:ext uri="{A12FA001-AC4F-418D-AE19-62706E023703}">
                      <ahyp:hlinkClr val="tx"/>
                    </a:ext>
                  </a:extLst>
                </a:hlinkClick>
              </a:rPr>
              <a:t>Evidence for a Collective Intelligence Factor in the Performance of Human Groups</a:t>
            </a:r>
            <a:r>
              <a:rPr lang="en">
                <a:solidFill>
                  <a:srgbClr val="000000"/>
                </a:solidFill>
              </a:rPr>
              <a:t>”, Woolley et. al investigated the success of teams of humans on various tasks.</a:t>
            </a:r>
            <a:endParaRPr>
              <a:solidFill>
                <a:srgbClr val="000000"/>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Studying individual group members, Woolley et. al found that:</a:t>
            </a:r>
            <a:endParaRPr/>
          </a:p>
          <a:p>
            <a:pPr indent="-342900" lvl="0" marL="457200" rtl="0" algn="l">
              <a:spcBef>
                <a:spcPts val="600"/>
              </a:spcBef>
              <a:spcAft>
                <a:spcPts val="0"/>
              </a:spcAft>
              <a:buSzPts val="1800"/>
              <a:buFont typeface="Roboto"/>
              <a:buChar char="●"/>
            </a:pPr>
            <a:r>
              <a:rPr lang="en"/>
              <a:t>Collective intelligence is not significantly correlated with average or max intelligence of each group.</a:t>
            </a:r>
            <a:endParaRPr/>
          </a:p>
          <a:p>
            <a:pPr indent="-342900" lvl="0" marL="457200" rtl="0" algn="l">
              <a:spcBef>
                <a:spcPts val="0"/>
              </a:spcBef>
              <a:spcAft>
                <a:spcPts val="0"/>
              </a:spcAft>
              <a:buSzPts val="1800"/>
              <a:buFont typeface="Roboto"/>
              <a:buChar char="●"/>
            </a:pPr>
            <a:r>
              <a:rPr lang="en"/>
              <a:t>Instead, collective intelligence was correlated with three things:</a:t>
            </a:r>
            <a:endParaRPr/>
          </a:p>
          <a:p>
            <a:pPr indent="-342900" lvl="1" marL="914400" rtl="0" algn="l">
              <a:spcBef>
                <a:spcPts val="0"/>
              </a:spcBef>
              <a:spcAft>
                <a:spcPts val="0"/>
              </a:spcAft>
              <a:buSzPts val="1800"/>
              <a:buFont typeface="Roboto"/>
              <a:buChar char="○"/>
            </a:pPr>
            <a:r>
              <a:rPr lang="en"/>
              <a:t>Average social sensitivity of group members as measured using the “</a:t>
            </a:r>
            <a:r>
              <a:rPr lang="en" u="sng">
                <a:solidFill>
                  <a:srgbClr val="1155CC"/>
                </a:solidFill>
                <a:hlinkClick r:id="rId4">
                  <a:extLst>
                    <a:ext uri="{A12FA001-AC4F-418D-AE19-62706E023703}">
                      <ahyp:hlinkClr val="tx"/>
                    </a:ext>
                  </a:extLst>
                </a:hlinkClick>
              </a:rPr>
              <a:t>Reading the Mind in the Eyes Test</a:t>
            </a:r>
            <a:r>
              <a:rPr lang="en"/>
              <a:t>” (this is really interesting).</a:t>
            </a:r>
            <a:endParaRPr/>
          </a:p>
          <a:p>
            <a:pPr indent="-342900" lvl="1" marL="914400" rtl="0" algn="l">
              <a:spcBef>
                <a:spcPts val="0"/>
              </a:spcBef>
              <a:spcAft>
                <a:spcPts val="0"/>
              </a:spcAft>
              <a:buSzPts val="1800"/>
              <a:buFont typeface="Roboto"/>
              <a:buChar char="○"/>
            </a:pPr>
            <a:r>
              <a:rPr lang="en"/>
              <a:t>How equally distributed the group was in conversational turn-taking, e.g. groups where one person dominated did poorly.</a:t>
            </a:r>
            <a:endParaRPr/>
          </a:p>
          <a:p>
            <a:pPr indent="-342900" lvl="1" marL="914400" rtl="0" algn="l">
              <a:spcBef>
                <a:spcPts val="0"/>
              </a:spcBef>
              <a:spcAft>
                <a:spcPts val="0"/>
              </a:spcAft>
              <a:buSzPts val="1800"/>
              <a:buFont typeface="Roboto"/>
              <a:buChar char="○"/>
            </a:pPr>
            <a:r>
              <a:rPr lang="en"/>
              <a:t>Percentage of females in the group (paper suggests this is due to correlation with greater social sensitivity).</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3</a:t>
            </a:r>
            <a:endParaRPr/>
          </a:p>
        </p:txBody>
      </p:sp>
      <p:sp>
        <p:nvSpPr>
          <p:cNvPr id="436" name="Google Shape;436;p6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Presumably, learning habits that lead to greater group intelligence is possible.</a:t>
            </a:r>
            <a:endParaRPr/>
          </a:p>
          <a:p>
            <a:pPr indent="-342900" lvl="0" marL="457200" rtl="0" algn="l">
              <a:spcBef>
                <a:spcPts val="600"/>
              </a:spcBef>
              <a:spcAft>
                <a:spcPts val="0"/>
              </a:spcAft>
              <a:buSzPts val="1800"/>
              <a:buFont typeface="Roboto"/>
              <a:buChar char="●"/>
            </a:pPr>
            <a:r>
              <a:rPr lang="en"/>
              <a:t>We hope that project 3 helps with this.</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Recognize that teamwork is also about relationships!</a:t>
            </a:r>
            <a:endParaRPr/>
          </a:p>
          <a:p>
            <a:pPr indent="-342900" lvl="0" marL="457200" rtl="0" algn="l">
              <a:spcBef>
                <a:spcPts val="600"/>
              </a:spcBef>
              <a:spcAft>
                <a:spcPts val="0"/>
              </a:spcAft>
              <a:buSzPts val="1800"/>
              <a:buFont typeface="Roboto"/>
              <a:buChar char="●"/>
            </a:pPr>
            <a:r>
              <a:rPr lang="en"/>
              <a:t>Treat each other with respect.</a:t>
            </a:r>
            <a:endParaRPr/>
          </a:p>
          <a:p>
            <a:pPr indent="-342900" lvl="0" marL="457200" rtl="0" algn="l">
              <a:spcBef>
                <a:spcPts val="0"/>
              </a:spcBef>
              <a:spcAft>
                <a:spcPts val="0"/>
              </a:spcAft>
              <a:buSzPts val="1800"/>
              <a:buFont typeface="Roboto"/>
              <a:buChar char="●"/>
            </a:pPr>
            <a:r>
              <a:rPr lang="en"/>
              <a:t>Be open and honest with each other.</a:t>
            </a:r>
            <a:endParaRPr/>
          </a:p>
          <a:p>
            <a:pPr indent="-342900" lvl="0" marL="457200" rtl="0" algn="l">
              <a:spcBef>
                <a:spcPts val="0"/>
              </a:spcBef>
              <a:spcAft>
                <a:spcPts val="0"/>
              </a:spcAft>
              <a:buSzPts val="1800"/>
              <a:buFont typeface="Roboto"/>
              <a:buChar char="●"/>
            </a:pPr>
            <a:r>
              <a:rPr lang="en"/>
              <a:t>Make sure to set clear expectations.</a:t>
            </a:r>
            <a:endParaRPr/>
          </a:p>
          <a:p>
            <a:pPr indent="-342900" lvl="0" marL="457200" rtl="0" algn="l">
              <a:spcBef>
                <a:spcPts val="0"/>
              </a:spcBef>
              <a:spcAft>
                <a:spcPts val="0"/>
              </a:spcAft>
              <a:buSzPts val="1800"/>
              <a:buFont typeface="Roboto"/>
              <a:buChar char="●"/>
            </a:pPr>
            <a:r>
              <a:rPr lang="en"/>
              <a:t>… and if those expectations are not met, confront this fact head on.</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Reflexivity</a:t>
            </a:r>
            <a:endParaRPr/>
          </a:p>
        </p:txBody>
      </p:sp>
      <p:sp>
        <p:nvSpPr>
          <p:cNvPr id="442" name="Google Shape;442;p68"/>
          <p:cNvSpPr txBox="1"/>
          <p:nvPr>
            <p:ph idx="1" type="body"/>
          </p:nvPr>
        </p:nvSpPr>
        <p:spPr>
          <a:xfrm>
            <a:off x="107050" y="402200"/>
            <a:ext cx="8520600" cy="466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Important part of teamwork is “reflexivity”.</a:t>
            </a:r>
            <a:endParaRPr/>
          </a:p>
          <a:p>
            <a:pPr indent="-342900" lvl="0" marL="457200" rtl="0" algn="l">
              <a:spcBef>
                <a:spcPts val="600"/>
              </a:spcBef>
              <a:spcAft>
                <a:spcPts val="0"/>
              </a:spcAft>
              <a:buSzPts val="1800"/>
              <a:buFont typeface="Roboto"/>
              <a:buChar char="●"/>
            </a:pPr>
            <a:r>
              <a:rPr lang="en"/>
              <a:t>“A group’s ability to collectively reflect upon team objectives, strategies, and processes, and to adapt to them accordingly.”</a:t>
            </a:r>
            <a:endParaRPr/>
          </a:p>
          <a:p>
            <a:pPr indent="-342900" lvl="0" marL="457200" rtl="0" algn="l">
              <a:spcBef>
                <a:spcPts val="0"/>
              </a:spcBef>
              <a:spcAft>
                <a:spcPts val="0"/>
              </a:spcAft>
              <a:buSzPts val="1800"/>
              <a:buFont typeface="Roboto"/>
              <a:buChar char="●"/>
            </a:pPr>
            <a:r>
              <a:rPr lang="en"/>
              <a:t>Recommended that you “cultivate a collaborative environment in which giving and receiving feedback on an ongoing basis is seen as a mechanism for reflection and learning.”</a:t>
            </a:r>
            <a:endParaRPr/>
          </a:p>
          <a:p>
            <a:pPr indent="-342900" lvl="1" marL="914400" rtl="0" algn="l">
              <a:spcBef>
                <a:spcPts val="0"/>
              </a:spcBef>
              <a:spcAft>
                <a:spcPts val="0"/>
              </a:spcAft>
              <a:buSzPts val="1800"/>
              <a:buFont typeface="Roboto"/>
              <a:buChar char="○"/>
            </a:pPr>
            <a:r>
              <a:rPr lang="en"/>
              <a:t>It’s OK and even expected for you and your partner to be a bit unevenly matched in terms of programming ability.</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You might find this </a:t>
            </a:r>
            <a:r>
              <a:rPr lang="en" u="sng">
                <a:solidFill>
                  <a:srgbClr val="1155CC"/>
                </a:solidFill>
                <a:hlinkClick r:id="rId3">
                  <a:extLst>
                    <a:ext uri="{A12FA001-AC4F-418D-AE19-62706E023703}">
                      <ahyp:hlinkClr val="tx"/>
                    </a:ext>
                  </a:extLst>
                </a:hlinkClick>
              </a:rPr>
              <a:t>description of best practices for team feedback</a:t>
            </a:r>
            <a:r>
              <a:rPr lang="en"/>
              <a:t> useful, though it’s targeted more towards larger team projects.</a:t>
            </a:r>
            <a:endParaRPr/>
          </a:p>
          <a:p>
            <a:pPr indent="-342900" lvl="0" marL="457200" rtl="0" algn="l">
              <a:spcBef>
                <a:spcPts val="600"/>
              </a:spcBef>
              <a:spcAft>
                <a:spcPts val="0"/>
              </a:spcAft>
              <a:buSzPts val="1800"/>
              <a:buFont typeface="Roboto"/>
              <a:buChar char="●"/>
            </a:pPr>
            <a:r>
              <a:rPr lang="en"/>
              <a:t>Some key ideas from this document follow.</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is Hard</a:t>
            </a:r>
            <a:endParaRPr/>
          </a:p>
        </p:txBody>
      </p:sp>
      <p:sp>
        <p:nvSpPr>
          <p:cNvPr id="448" name="Google Shape;448;p6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latin typeface="Calibri"/>
                <a:ea typeface="Calibri"/>
                <a:cs typeface="Calibri"/>
                <a:sym typeface="Calibri"/>
              </a:rPr>
              <a:t>Most of us have received feedback from someone which felt judgmental or in bad faith.</a:t>
            </a:r>
            <a:endParaRPr sz="2000">
              <a:latin typeface="Calibri"/>
              <a:ea typeface="Calibri"/>
              <a:cs typeface="Calibri"/>
              <a:sym typeface="Calibri"/>
            </a:endParaRPr>
          </a:p>
          <a:p>
            <a:pPr indent="-355600" lvl="0" marL="457200" rtl="0" algn="l">
              <a:spcBef>
                <a:spcPts val="600"/>
              </a:spcBef>
              <a:spcAft>
                <a:spcPts val="0"/>
              </a:spcAft>
              <a:buSzPts val="2000"/>
              <a:buFont typeface="Calibri"/>
              <a:buChar char="●"/>
            </a:pPr>
            <a:r>
              <a:rPr lang="en" sz="2000">
                <a:latin typeface="Calibri"/>
                <a:ea typeface="Calibri"/>
                <a:cs typeface="Calibri"/>
                <a:sym typeface="Calibri"/>
              </a:rPr>
              <a:t>Thus, we’re afraid to give even constructive negative feedback for fear that our feedback will be misconstrued as an attack.</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And we’re conditioned to watch out for negative feedback that is ill-intentioned.</a:t>
            </a:r>
            <a:endParaRPr sz="2000">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t/>
            </a:r>
            <a:endParaRPr sz="2000">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t/>
            </a:r>
            <a:endParaRPr sz="2000">
              <a:latin typeface="Calibri"/>
              <a:ea typeface="Calibri"/>
              <a:cs typeface="Calibri"/>
              <a:sym typeface="Calibri"/>
            </a:endParaRPr>
          </a:p>
          <a:p>
            <a:pPr indent="0" lvl="0" marL="0" rtl="0" algn="l">
              <a:spcBef>
                <a:spcPts val="6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is Hard</a:t>
            </a:r>
            <a:endParaRPr/>
          </a:p>
        </p:txBody>
      </p:sp>
      <p:sp>
        <p:nvSpPr>
          <p:cNvPr id="454" name="Google Shape;454;p7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latin typeface="Calibri"/>
                <a:ea typeface="Calibri"/>
                <a:cs typeface="Calibri"/>
                <a:sym typeface="Calibri"/>
              </a:rPr>
              <a:t>Feedback can also feel like a waste of time:</a:t>
            </a:r>
            <a:endParaRPr sz="2000">
              <a:latin typeface="Calibri"/>
              <a:ea typeface="Calibri"/>
              <a:cs typeface="Calibri"/>
              <a:sym typeface="Calibri"/>
            </a:endParaRPr>
          </a:p>
          <a:p>
            <a:pPr indent="-355600" lvl="0" marL="457200" rtl="0" algn="l">
              <a:spcBef>
                <a:spcPts val="600"/>
              </a:spcBef>
              <a:spcAft>
                <a:spcPts val="0"/>
              </a:spcAft>
              <a:buSzPts val="2000"/>
              <a:buFont typeface="Calibri"/>
              <a:buChar char="●"/>
            </a:pPr>
            <a:r>
              <a:rPr lang="en" sz="2000">
                <a:latin typeface="Calibri"/>
                <a:ea typeface="Calibri"/>
                <a:cs typeface="Calibri"/>
                <a:sym typeface="Calibri"/>
              </a:rPr>
              <a:t>You may find it a pointless exercise to </a:t>
            </a:r>
            <a:r>
              <a:rPr lang="en" sz="2000">
                <a:latin typeface="Calibri"/>
                <a:ea typeface="Calibri"/>
                <a:cs typeface="Calibri"/>
                <a:sym typeface="Calibri"/>
              </a:rPr>
              <a:t>reflect on your partnership</a:t>
            </a:r>
            <a:r>
              <a:rPr lang="en" sz="2000">
                <a:latin typeface="Calibri"/>
                <a:ea typeface="Calibri"/>
                <a:cs typeface="Calibri"/>
                <a:sym typeface="Calibri"/>
              </a:rPr>
              <a:t> during the project. What does that have to do with a programming class?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In the real world, the same thing happens. Your team has limited time to figure out “what” to do,  so why stop and waste time reflecting on “how” you’re working </a:t>
            </a:r>
            <a:r>
              <a:rPr lang="en" sz="2000">
                <a:latin typeface="Calibri"/>
                <a:ea typeface="Calibri"/>
                <a:cs typeface="Calibri"/>
                <a:sym typeface="Calibri"/>
              </a:rPr>
              <a:t>together</a:t>
            </a:r>
            <a:r>
              <a:rPr lang="en" sz="2000">
                <a:latin typeface="Calibri"/>
                <a:ea typeface="Calibri"/>
                <a:cs typeface="Calibri"/>
                <a:sym typeface="Calibri"/>
              </a:rPr>
              <a:t>?</a:t>
            </a:r>
            <a:endParaRPr sz="2000">
              <a:latin typeface="Calibri"/>
              <a:ea typeface="Calibri"/>
              <a:cs typeface="Calibri"/>
              <a:sym typeface="Calibri"/>
            </a:endParaRPr>
          </a:p>
          <a:p>
            <a:pPr indent="0" lvl="0" marL="0" rtl="0" algn="l">
              <a:spcBef>
                <a:spcPts val="6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is Hard</a:t>
            </a:r>
            <a:endParaRPr/>
          </a:p>
        </p:txBody>
      </p:sp>
      <p:sp>
        <p:nvSpPr>
          <p:cNvPr id="460" name="Google Shape;460;p7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latin typeface="Calibri"/>
                <a:ea typeface="Calibri"/>
                <a:cs typeface="Calibri"/>
                <a:sym typeface="Calibri"/>
              </a:rPr>
              <a:t>Feedback can simply be difficult to </a:t>
            </a:r>
            <a:r>
              <a:rPr lang="en" sz="2000">
                <a:latin typeface="Calibri"/>
                <a:ea typeface="Calibri"/>
                <a:cs typeface="Calibri"/>
                <a:sym typeface="Calibri"/>
              </a:rPr>
              <a:t>produce</a:t>
            </a:r>
            <a:r>
              <a:rPr lang="en" sz="2000">
                <a:latin typeface="Calibri"/>
                <a:ea typeface="Calibri"/>
                <a:cs typeface="Calibri"/>
                <a:sym typeface="Calibri"/>
              </a:rPr>
              <a:t>.</a:t>
            </a:r>
            <a:endParaRPr sz="2000">
              <a:latin typeface="Calibri"/>
              <a:ea typeface="Calibri"/>
              <a:cs typeface="Calibri"/>
              <a:sym typeface="Calibri"/>
            </a:endParaRPr>
          </a:p>
          <a:p>
            <a:pPr indent="-355600" lvl="0" marL="457200" rtl="0" algn="l">
              <a:spcBef>
                <a:spcPts val="600"/>
              </a:spcBef>
              <a:spcAft>
                <a:spcPts val="0"/>
              </a:spcAft>
              <a:buSzPts val="2000"/>
              <a:buFont typeface="Calibri"/>
              <a:buChar char="●"/>
            </a:pPr>
            <a:r>
              <a:rPr lang="en" sz="2000">
                <a:latin typeface="Calibri"/>
                <a:ea typeface="Calibri"/>
                <a:cs typeface="Calibri"/>
                <a:sym typeface="Calibri"/>
              </a:rPr>
              <a:t>You may build incredible technical skills, but learning to provide useful feedback is hard!</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Without confidence in ability to provide feedback, you may wait until you are forced to do so by annual reviews or other structured time to provide it.</a:t>
            </a:r>
            <a:endParaRPr sz="2000">
              <a:latin typeface="Calibri"/>
              <a:ea typeface="Calibri"/>
              <a:cs typeface="Calibri"/>
              <a:sym typeface="Calibri"/>
            </a:endParaRPr>
          </a:p>
          <a:p>
            <a:pPr indent="-355600" lvl="1" marL="914400" rtl="0" algn="l">
              <a:spcBef>
                <a:spcPts val="0"/>
              </a:spcBef>
              <a:spcAft>
                <a:spcPts val="0"/>
              </a:spcAft>
              <a:buSzPts val="2000"/>
              <a:buFont typeface="Calibri"/>
              <a:buChar char="○"/>
            </a:pPr>
            <a:r>
              <a:rPr lang="en" sz="2000">
                <a:latin typeface="Calibri"/>
                <a:ea typeface="Calibri"/>
                <a:cs typeface="Calibri"/>
                <a:sym typeface="Calibri"/>
              </a:rPr>
              <a:t>If you feel like your partnership could be better, try to talk about it without waiting until you have to review each other at the end of next </a:t>
            </a:r>
            <a:r>
              <a:rPr lang="en" sz="2000">
                <a:latin typeface="Calibri"/>
                <a:ea typeface="Calibri"/>
                <a:cs typeface="Calibri"/>
                <a:sym typeface="Calibri"/>
              </a:rPr>
              <a:t>week</a:t>
            </a:r>
            <a:r>
              <a:rPr lang="en" sz="2000">
                <a:latin typeface="Calibri"/>
                <a:ea typeface="Calibri"/>
                <a:cs typeface="Calibri"/>
                <a:sym typeface="Calibri"/>
              </a:rPr>
              <a:t>.</a:t>
            </a:r>
            <a:endParaRPr sz="2000">
              <a:latin typeface="Calibri"/>
              <a:ea typeface="Calibri"/>
              <a:cs typeface="Calibri"/>
              <a:sym typeface="Calibri"/>
            </a:endParaRPr>
          </a:p>
          <a:p>
            <a:pPr indent="0" lvl="0" marL="0" rtl="0" algn="l">
              <a:spcBef>
                <a:spcPts val="6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Strategies for Collaboration: Pair </a:t>
            </a:r>
            <a:r>
              <a:rPr lang="en"/>
              <a:t>Programming</a:t>
            </a:r>
            <a:endParaRPr/>
          </a:p>
        </p:txBody>
      </p:sp>
      <p:sp>
        <p:nvSpPr>
          <p:cNvPr id="466" name="Google Shape;466;p72"/>
          <p:cNvSpPr txBox="1"/>
          <p:nvPr>
            <p:ph idx="1" type="body"/>
          </p:nvPr>
        </p:nvSpPr>
        <p:spPr>
          <a:xfrm>
            <a:off x="107050" y="402200"/>
            <a:ext cx="7718400" cy="447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Pair programming is a technique where two programmers work on a single station</a:t>
            </a:r>
            <a:endParaRPr/>
          </a:p>
          <a:p>
            <a:pPr indent="-342900" lvl="0" marL="457200" rtl="0" algn="l">
              <a:spcBef>
                <a:spcPts val="600"/>
              </a:spcBef>
              <a:spcAft>
                <a:spcPts val="0"/>
              </a:spcAft>
              <a:buSzPts val="1800"/>
              <a:buChar char="●"/>
            </a:pPr>
            <a:r>
              <a:rPr lang="en"/>
              <a:t>Driver: focus on implementation</a:t>
            </a:r>
            <a:endParaRPr/>
          </a:p>
          <a:p>
            <a:pPr indent="-342900" lvl="0" marL="457200" rtl="0" algn="l">
              <a:spcBef>
                <a:spcPts val="0"/>
              </a:spcBef>
              <a:spcAft>
                <a:spcPts val="0"/>
              </a:spcAft>
              <a:buSzPts val="1800"/>
              <a:buChar char="●"/>
            </a:pPr>
            <a:r>
              <a:rPr lang="en"/>
              <a:t>Navigator: </a:t>
            </a:r>
            <a:r>
              <a:rPr lang="en"/>
              <a:t>consider design, accuracy</a:t>
            </a:r>
            <a:endParaRPr/>
          </a:p>
          <a:p>
            <a:pPr indent="0" lvl="0" marL="0" rtl="0" algn="l">
              <a:spcBef>
                <a:spcPts val="600"/>
              </a:spcBef>
              <a:spcAft>
                <a:spcPts val="0"/>
              </a:spcAft>
              <a:buNone/>
            </a:pPr>
            <a:r>
              <a:rPr lang="en"/>
              <a:t>Benefits:</a:t>
            </a:r>
            <a:endParaRPr/>
          </a:p>
          <a:p>
            <a:pPr indent="-342900" lvl="0" marL="457200" rtl="0" algn="l">
              <a:spcBef>
                <a:spcPts val="600"/>
              </a:spcBef>
              <a:spcAft>
                <a:spcPts val="0"/>
              </a:spcAft>
              <a:buSzPts val="1800"/>
              <a:buChar char="●"/>
            </a:pPr>
            <a:r>
              <a:rPr lang="en"/>
              <a:t>Reduce errors</a:t>
            </a:r>
            <a:endParaRPr/>
          </a:p>
          <a:p>
            <a:pPr indent="-342900" lvl="0" marL="457200" rtl="0" algn="l">
              <a:spcBef>
                <a:spcPts val="0"/>
              </a:spcBef>
              <a:spcAft>
                <a:spcPts val="0"/>
              </a:spcAft>
              <a:buSzPts val="1800"/>
              <a:buChar char="●"/>
            </a:pPr>
            <a:r>
              <a:rPr lang="en"/>
              <a:t>Improve code quality</a:t>
            </a:r>
            <a:endParaRPr/>
          </a:p>
          <a:p>
            <a:pPr indent="-342900" lvl="0" marL="457200" rtl="0" algn="l">
              <a:spcBef>
                <a:spcPts val="0"/>
              </a:spcBef>
              <a:spcAft>
                <a:spcPts val="0"/>
              </a:spcAft>
              <a:buSzPts val="1800"/>
              <a:buChar char="●"/>
            </a:pPr>
            <a:r>
              <a:rPr lang="en"/>
              <a:t>Increase productivity </a:t>
            </a:r>
            <a:endParaRPr/>
          </a:p>
          <a:p>
            <a:pPr indent="0" lvl="0" marL="0" rtl="0" algn="l">
              <a:spcBef>
                <a:spcPts val="600"/>
              </a:spcBef>
              <a:spcAft>
                <a:spcPts val="0"/>
              </a:spcAft>
              <a:buNone/>
            </a:pPr>
            <a:r>
              <a:rPr lang="en"/>
              <a:t>Tips:</a:t>
            </a:r>
            <a:endParaRPr/>
          </a:p>
          <a:p>
            <a:pPr indent="-342900" lvl="0" marL="457200" rtl="0" algn="l">
              <a:spcBef>
                <a:spcPts val="600"/>
              </a:spcBef>
              <a:spcAft>
                <a:spcPts val="0"/>
              </a:spcAft>
              <a:buSzPts val="1800"/>
              <a:buChar char="●"/>
            </a:pPr>
            <a:r>
              <a:rPr lang="en"/>
              <a:t>Clearly define </a:t>
            </a:r>
            <a:r>
              <a:rPr lang="en"/>
              <a:t>roles</a:t>
            </a:r>
            <a:endParaRPr/>
          </a:p>
          <a:p>
            <a:pPr indent="-342900" lvl="0" marL="457200" rtl="0" algn="l">
              <a:spcBef>
                <a:spcPts val="0"/>
              </a:spcBef>
              <a:spcAft>
                <a:spcPts val="0"/>
              </a:spcAft>
              <a:buSzPts val="1800"/>
              <a:buChar char="●"/>
            </a:pPr>
            <a:r>
              <a:rPr lang="en"/>
              <a:t>Swap often (15-30 </a:t>
            </a:r>
            <a:r>
              <a:rPr lang="en"/>
              <a:t>mins</a:t>
            </a:r>
            <a:r>
              <a:rPr lang="en"/>
              <a:t>)</a:t>
            </a:r>
            <a:endParaRPr/>
          </a:p>
          <a:p>
            <a:pPr indent="0" lvl="0" marL="0" rtl="0" algn="l">
              <a:spcBef>
                <a:spcPts val="600"/>
              </a:spcBef>
              <a:spcAft>
                <a:spcPts val="0"/>
              </a:spcAft>
              <a:buNone/>
            </a:pPr>
            <a:r>
              <a:t/>
            </a:r>
            <a:endParaRPr/>
          </a:p>
        </p:txBody>
      </p:sp>
      <p:pic>
        <p:nvPicPr>
          <p:cNvPr id="467" name="Google Shape;467;p72"/>
          <p:cNvPicPr preferRelativeResize="0"/>
          <p:nvPr/>
        </p:nvPicPr>
        <p:blipFill>
          <a:blip r:embed="rId3">
            <a:alphaModFix/>
          </a:blip>
          <a:stretch>
            <a:fillRect/>
          </a:stretch>
        </p:blipFill>
        <p:spPr>
          <a:xfrm>
            <a:off x="5561163" y="1305300"/>
            <a:ext cx="2959426" cy="1672526"/>
          </a:xfrm>
          <a:prstGeom prst="rect">
            <a:avLst/>
          </a:prstGeom>
          <a:noFill/>
          <a:ln>
            <a:noFill/>
          </a:ln>
        </p:spPr>
      </p:pic>
      <p:sp>
        <p:nvSpPr>
          <p:cNvPr id="468" name="Google Shape;468;p72"/>
          <p:cNvSpPr txBox="1"/>
          <p:nvPr/>
        </p:nvSpPr>
        <p:spPr>
          <a:xfrm>
            <a:off x="5394151" y="3509925"/>
            <a:ext cx="4056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You can do this remotely too!</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IntelliJ: </a:t>
            </a:r>
            <a:r>
              <a:rPr lang="en" sz="1800" u="sng">
                <a:solidFill>
                  <a:schemeClr val="hlink"/>
                </a:solidFill>
                <a:latin typeface="Roboto"/>
                <a:ea typeface="Roboto"/>
                <a:cs typeface="Roboto"/>
                <a:sym typeface="Roboto"/>
                <a:hlinkClick r:id="rId4"/>
              </a:rPr>
              <a:t>Code With Me</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VS Code: </a:t>
            </a:r>
            <a:r>
              <a:rPr lang="en" sz="1800" u="sng">
                <a:solidFill>
                  <a:schemeClr val="hlink"/>
                </a:solidFill>
                <a:latin typeface="Roboto"/>
                <a:ea typeface="Roboto"/>
                <a:cs typeface="Roboto"/>
                <a:sym typeface="Roboto"/>
                <a:hlinkClick r:id="rId5"/>
              </a:rPr>
              <a:t>Live Share</a:t>
            </a:r>
            <a:endParaRPr sz="18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“Instead of wasting time by designing my program, I can save time by starting to code now” - Person who will regret their decision soon™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Design is an important first stage in development:</a:t>
            </a:r>
            <a:endParaRPr/>
          </a:p>
          <a:p>
            <a:pPr indent="-342900" lvl="0" marL="457200" rtl="0" algn="l">
              <a:spcBef>
                <a:spcPts val="600"/>
              </a:spcBef>
              <a:spcAft>
                <a:spcPts val="0"/>
              </a:spcAft>
              <a:buSzPts val="1800"/>
              <a:buChar char="●"/>
            </a:pPr>
            <a:r>
              <a:rPr lang="en"/>
              <a:t>Ensures consideration of all requirements and constr</a:t>
            </a:r>
            <a:r>
              <a:rPr lang="en"/>
              <a:t>aints</a:t>
            </a:r>
            <a:endParaRPr/>
          </a:p>
          <a:p>
            <a:pPr indent="-342900" lvl="0" marL="457200" rtl="0" algn="l">
              <a:spcBef>
                <a:spcPts val="0"/>
              </a:spcBef>
              <a:spcAft>
                <a:spcPts val="0"/>
              </a:spcAft>
              <a:buSzPts val="1800"/>
              <a:buChar char="●"/>
            </a:pPr>
            <a:r>
              <a:rPr lang="en"/>
              <a:t>Considers multiple alternatives and their advantages / disadvantag</a:t>
            </a:r>
            <a:r>
              <a:rPr lang="en"/>
              <a:t>es</a:t>
            </a:r>
            <a:endParaRPr/>
          </a:p>
          <a:p>
            <a:pPr indent="-342900" lvl="0" marL="457200" rtl="0" algn="l">
              <a:spcBef>
                <a:spcPts val="0"/>
              </a:spcBef>
              <a:spcAft>
                <a:spcPts val="0"/>
              </a:spcAft>
              <a:buSzPts val="1800"/>
              <a:buChar char="●"/>
            </a:pPr>
            <a:r>
              <a:rPr lang="en"/>
              <a:t>Identifies potential costs or pitfalls while change is chea</a:t>
            </a:r>
            <a:r>
              <a:rPr lang="en"/>
              <a:t>p</a:t>
            </a:r>
            <a:endParaRPr/>
          </a:p>
          <a:p>
            <a:pPr indent="-342900" lvl="0" marL="457200" rtl="0" algn="l">
              <a:spcBef>
                <a:spcPts val="0"/>
              </a:spcBef>
              <a:spcAft>
                <a:spcPts val="0"/>
              </a:spcAft>
              <a:buSzPts val="1800"/>
              <a:buChar char="●"/>
            </a:pPr>
            <a:r>
              <a:rPr lang="en"/>
              <a:t>Allows multiple minds to weigh in and leverages diverse perspectives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81" name="Google Shape;181;p2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Design?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Strategies for Collaboration: Communication</a:t>
            </a:r>
            <a:endParaRPr/>
          </a:p>
        </p:txBody>
      </p:sp>
      <p:sp>
        <p:nvSpPr>
          <p:cNvPr id="474" name="Google Shape;474;p7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industry, you will </a:t>
            </a:r>
            <a:r>
              <a:rPr lang="en"/>
              <a:t>likely</a:t>
            </a:r>
            <a:r>
              <a:rPr lang="en"/>
              <a:t> have frequent </a:t>
            </a:r>
            <a:r>
              <a:rPr lang="en"/>
              <a:t>stand-up meetings to discuss:</a:t>
            </a:r>
            <a:endParaRPr/>
          </a:p>
          <a:p>
            <a:pPr indent="-342900" lvl="0" marL="457200" rtl="0" algn="l">
              <a:spcBef>
                <a:spcPts val="600"/>
              </a:spcBef>
              <a:spcAft>
                <a:spcPts val="0"/>
              </a:spcAft>
              <a:buSzPts val="1800"/>
              <a:buChar char="●"/>
            </a:pPr>
            <a:r>
              <a:rPr lang="en"/>
              <a:t>What you are working on</a:t>
            </a:r>
            <a:endParaRPr/>
          </a:p>
          <a:p>
            <a:pPr indent="-342900" lvl="0" marL="457200" rtl="0" algn="l">
              <a:spcBef>
                <a:spcPts val="0"/>
              </a:spcBef>
              <a:spcAft>
                <a:spcPts val="0"/>
              </a:spcAft>
              <a:buSzPts val="1800"/>
              <a:buChar char="●"/>
            </a:pPr>
            <a:r>
              <a:rPr lang="en"/>
              <a:t>If anything is blocking your progress</a:t>
            </a:r>
            <a:endParaRPr/>
          </a:p>
          <a:p>
            <a:pPr indent="-342900" lvl="0" marL="457200" rtl="0" algn="l">
              <a:spcBef>
                <a:spcPts val="0"/>
              </a:spcBef>
              <a:spcAft>
                <a:spcPts val="0"/>
              </a:spcAft>
              <a:buSzPts val="1800"/>
              <a:buChar char="●"/>
            </a:pPr>
            <a:r>
              <a:rPr lang="en"/>
              <a:t>If you need feedback or advice from a team member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Keep each other up-to-date with progress!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a:t>Design</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t>Managing Complexity</a:t>
            </a:r>
            <a:endParaRPr/>
          </a:p>
          <a:p>
            <a:pPr indent="0" lvl="0" marL="0" rtl="0" algn="l">
              <a:spcBef>
                <a:spcPts val="600"/>
              </a:spcBef>
              <a:spcAft>
                <a:spcPts val="0"/>
              </a:spcAft>
              <a:buNone/>
            </a:pPr>
            <a:r>
              <a:rPr lang="en"/>
              <a:t>Documentation</a:t>
            </a:r>
            <a:endParaRPr/>
          </a:p>
          <a:p>
            <a:pPr indent="0" lvl="0" marL="0" rtl="0" algn="l">
              <a:spcBef>
                <a:spcPts val="600"/>
              </a:spcBef>
              <a:spcAft>
                <a:spcPts val="0"/>
              </a:spcAft>
              <a:buNone/>
            </a:pPr>
            <a:r>
              <a:rPr lang="en"/>
              <a:t>Teamwork</a:t>
            </a:r>
            <a:endParaRPr/>
          </a:p>
          <a:p>
            <a:pPr indent="0" lvl="0" marL="0" marR="0" rtl="0" algn="l">
              <a:lnSpc>
                <a:spcPct val="100000"/>
              </a:lnSpc>
              <a:spcBef>
                <a:spcPts val="600"/>
              </a:spcBef>
              <a:spcAft>
                <a:spcPts val="0"/>
              </a:spcAft>
              <a:buNone/>
            </a:pPr>
            <a:r>
              <a:rPr b="1" lang="en">
                <a:solidFill>
                  <a:schemeClr val="accent3"/>
                </a:solidFill>
                <a:latin typeface="Roboto"/>
                <a:ea typeface="Roboto"/>
                <a:cs typeface="Roboto"/>
                <a:sym typeface="Roboto"/>
              </a:rPr>
              <a:t>Q&amp;A</a:t>
            </a:r>
            <a:endParaRPr/>
          </a:p>
        </p:txBody>
      </p:sp>
      <p:sp>
        <p:nvSpPr>
          <p:cNvPr id="480" name="Google Shape;480;p74"/>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31, CS61B, Spring 2024</a:t>
            </a:r>
            <a:endParaRPr/>
          </a:p>
        </p:txBody>
      </p:sp>
      <p:sp>
        <p:nvSpPr>
          <p:cNvPr id="481" name="Google Shape;481;p74"/>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Q&amp;A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Documents</a:t>
            </a:r>
            <a:endParaRPr/>
          </a:p>
        </p:txBody>
      </p:sp>
      <p:sp>
        <p:nvSpPr>
          <p:cNvPr id="187" name="Google Shape;187;p29"/>
          <p:cNvSpPr txBox="1"/>
          <p:nvPr>
            <p:ph idx="1" type="body"/>
          </p:nvPr>
        </p:nvSpPr>
        <p:spPr>
          <a:xfrm>
            <a:off x="107050" y="402200"/>
            <a:ext cx="8520600" cy="463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Design documents do not need to follow a specific form, but they should give the reader easily accessible information about your project.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design document should:</a:t>
            </a:r>
            <a:endParaRPr/>
          </a:p>
          <a:p>
            <a:pPr indent="-342900" lvl="0" marL="457200" rtl="0" algn="l">
              <a:spcBef>
                <a:spcPts val="600"/>
              </a:spcBef>
              <a:spcAft>
                <a:spcPts val="0"/>
              </a:spcAft>
              <a:buSzPts val="1800"/>
              <a:buChar char="●"/>
            </a:pPr>
            <a:r>
              <a:rPr lang="en"/>
              <a:t>Quickly bring the reader up to speed </a:t>
            </a:r>
            <a:endParaRPr/>
          </a:p>
          <a:p>
            <a:pPr indent="-342900" lvl="0" marL="457200" rtl="0" algn="l">
              <a:spcBef>
                <a:spcPts val="0"/>
              </a:spcBef>
              <a:spcAft>
                <a:spcPts val="0"/>
              </a:spcAft>
              <a:buSzPts val="1800"/>
              <a:buChar char="●"/>
            </a:pPr>
            <a:r>
              <a:rPr lang="en"/>
              <a:t>Include what alternatives were considered and why the </a:t>
            </a:r>
            <a:r>
              <a:rPr lang="en"/>
              <a:t>trade-offs</a:t>
            </a:r>
            <a:r>
              <a:rPr lang="en"/>
              <a:t> were </a:t>
            </a:r>
            <a:r>
              <a:rPr lang="en"/>
              <a:t>made</a:t>
            </a:r>
            <a:endParaRPr/>
          </a:p>
          <a:p>
            <a:pPr indent="-342900" lvl="0" marL="457200" rtl="0" algn="l">
              <a:spcBef>
                <a:spcPts val="0"/>
              </a:spcBef>
              <a:spcAft>
                <a:spcPts val="0"/>
              </a:spcAft>
              <a:buSzPts val="1800"/>
              <a:buChar char="●"/>
            </a:pPr>
            <a:r>
              <a:rPr lang="en"/>
              <a:t>Be just as much about the “why” as it is about the “h</a:t>
            </a:r>
            <a:r>
              <a:rPr lang="en"/>
              <a:t>ow”</a:t>
            </a:r>
            <a:endParaRPr/>
          </a:p>
          <a:p>
            <a:pPr indent="-342900" lvl="0" marL="457200" rtl="0" algn="l">
              <a:spcBef>
                <a:spcPts val="0"/>
              </a:spcBef>
              <a:spcAft>
                <a:spcPts val="0"/>
              </a:spcAft>
              <a:buSzPts val="1800"/>
              <a:buChar char="●"/>
            </a:pPr>
            <a:r>
              <a:rPr lang="en"/>
              <a:t>Update as the project progresses (</a:t>
            </a:r>
            <a:r>
              <a:rPr lang="en"/>
              <a:t>be</a:t>
            </a:r>
            <a:r>
              <a:rPr lang="en"/>
              <a:t> alive</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Documents</a:t>
            </a:r>
            <a:endParaRPr/>
          </a:p>
        </p:txBody>
      </p:sp>
      <p:sp>
        <p:nvSpPr>
          <p:cNvPr id="193" name="Google Shape;193;p3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Often, design documents will be reviewed before work on the project even begi</a:t>
            </a:r>
            <a:r>
              <a:rPr lang="en"/>
              <a:t>ns.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When onboarding to an existing project, the first question someone will ask is “where’s the design doc?”</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
              <a:t>Chromium: </a:t>
            </a:r>
            <a:r>
              <a:rPr lang="en" u="sng">
                <a:solidFill>
                  <a:schemeClr val="hlink"/>
                </a:solidFill>
                <a:hlinkClick r:id="rId3"/>
              </a:rPr>
              <a:t>https://www.chromium.org/developers/design-documents/</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p:txBody>
      </p:sp>
      <p:pic>
        <p:nvPicPr>
          <p:cNvPr id="194" name="Google Shape;194;p30"/>
          <p:cNvPicPr preferRelativeResize="0"/>
          <p:nvPr/>
        </p:nvPicPr>
        <p:blipFill>
          <a:blip r:embed="rId4">
            <a:alphaModFix/>
          </a:blip>
          <a:stretch>
            <a:fillRect/>
          </a:stretch>
        </p:blipFill>
        <p:spPr>
          <a:xfrm>
            <a:off x="839075" y="2823100"/>
            <a:ext cx="1960450" cy="1960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in Project 3</a:t>
            </a:r>
            <a:endParaRPr/>
          </a:p>
        </p:txBody>
      </p:sp>
      <p:sp>
        <p:nvSpPr>
          <p:cNvPr id="200" name="Google Shape;200;p31"/>
          <p:cNvSpPr txBox="1"/>
          <p:nvPr>
            <p:ph idx="1" type="body"/>
          </p:nvPr>
        </p:nvSpPr>
        <p:spPr>
          <a:xfrm>
            <a:off x="107050" y="402200"/>
            <a:ext cx="8520600" cy="389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Think about each class you want to create and how they will fit together</a:t>
            </a:r>
            <a:endParaRPr/>
          </a:p>
          <a:p>
            <a:pPr indent="-342900" lvl="0" marL="457200" rtl="0" algn="l">
              <a:spcBef>
                <a:spcPts val="600"/>
              </a:spcBef>
              <a:spcAft>
                <a:spcPts val="0"/>
              </a:spcAft>
              <a:buSzPts val="1800"/>
              <a:buChar char="●"/>
            </a:pPr>
            <a:r>
              <a:rPr lang="en"/>
              <a:t>Putting everything into one file will make you sad :(</a:t>
            </a:r>
            <a:endParaRPr/>
          </a:p>
          <a:p>
            <a:pPr indent="-342900" lvl="0" marL="457200" rtl="0" algn="l">
              <a:spcBef>
                <a:spcPts val="0"/>
              </a:spcBef>
              <a:spcAft>
                <a:spcPts val="0"/>
              </a:spcAft>
              <a:buSzPts val="1800"/>
              <a:buChar char="●"/>
            </a:pPr>
            <a:r>
              <a:rPr lang="en"/>
              <a:t>Ideally each class should have one role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Consider what methods are required to meet each class’s functionality</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major algorithms you’ll need to think about are room and hallway generation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You are making something new!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a:t>Design</a:t>
            </a:r>
            <a:endParaRPr b="1">
              <a:solidFill>
                <a:schemeClr val="accent3"/>
              </a:solidFill>
              <a:latin typeface="Roboto"/>
              <a:ea typeface="Roboto"/>
              <a:cs typeface="Roboto"/>
              <a:sym typeface="Roboto"/>
            </a:endParaRPr>
          </a:p>
          <a:p>
            <a:pPr indent="0" lvl="0" marL="0" marR="0" rtl="0" algn="l">
              <a:lnSpc>
                <a:spcPct val="100000"/>
              </a:lnSpc>
              <a:spcBef>
                <a:spcPts val="600"/>
              </a:spcBef>
              <a:spcAft>
                <a:spcPts val="0"/>
              </a:spcAft>
              <a:buNone/>
            </a:pPr>
            <a:r>
              <a:rPr b="1" lang="en">
                <a:solidFill>
                  <a:schemeClr val="accent3"/>
                </a:solidFill>
                <a:latin typeface="Roboto"/>
                <a:ea typeface="Roboto"/>
                <a:cs typeface="Roboto"/>
                <a:sym typeface="Roboto"/>
              </a:rPr>
              <a:t>Managing Complexity</a:t>
            </a:r>
            <a:endParaRPr/>
          </a:p>
          <a:p>
            <a:pPr indent="0" lvl="0" marL="0" rtl="0" algn="l">
              <a:spcBef>
                <a:spcPts val="600"/>
              </a:spcBef>
              <a:spcAft>
                <a:spcPts val="0"/>
              </a:spcAft>
              <a:buNone/>
            </a:pPr>
            <a:r>
              <a:rPr lang="en"/>
              <a:t>Documentation</a:t>
            </a:r>
            <a:endParaRPr/>
          </a:p>
          <a:p>
            <a:pPr indent="0" lvl="0" marL="0" rtl="0" algn="l">
              <a:spcBef>
                <a:spcPts val="600"/>
              </a:spcBef>
              <a:spcAft>
                <a:spcPts val="0"/>
              </a:spcAft>
              <a:buNone/>
            </a:pPr>
            <a:r>
              <a:rPr lang="en"/>
              <a:t>Working on a Team</a:t>
            </a:r>
            <a:endParaRPr/>
          </a:p>
          <a:p>
            <a:pPr indent="0" lvl="0" marL="0" rtl="0" algn="l">
              <a:spcBef>
                <a:spcPts val="600"/>
              </a:spcBef>
              <a:spcAft>
                <a:spcPts val="0"/>
              </a:spcAft>
              <a:buClr>
                <a:schemeClr val="dk1"/>
              </a:buClr>
              <a:buSzPts val="1100"/>
              <a:buFont typeface="Arial"/>
              <a:buNone/>
            </a:pPr>
            <a:r>
              <a:rPr lang="en"/>
              <a:t>Q&amp;A</a:t>
            </a:r>
            <a:endParaRPr/>
          </a:p>
        </p:txBody>
      </p:sp>
      <p:sp>
        <p:nvSpPr>
          <p:cNvPr id="206" name="Google Shape;206;p3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31, CS61B, Spring 2024</a:t>
            </a:r>
            <a:endParaRPr/>
          </a:p>
        </p:txBody>
      </p:sp>
      <p:sp>
        <p:nvSpPr>
          <p:cNvPr id="207" name="Google Shape;207;p32"/>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Managing Complexity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